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  <p:sldMasterId id="2147483673" r:id="rId2"/>
  </p:sldMasterIdLst>
  <p:notesMasterIdLst>
    <p:notesMasterId r:id="rId39"/>
  </p:notesMasterIdLst>
  <p:handoutMasterIdLst>
    <p:handoutMasterId r:id="rId40"/>
  </p:handoutMasterIdLst>
  <p:sldIdLst>
    <p:sldId id="256" r:id="rId3"/>
    <p:sldId id="257" r:id="rId4"/>
    <p:sldId id="266" r:id="rId5"/>
    <p:sldId id="268" r:id="rId6"/>
    <p:sldId id="267" r:id="rId7"/>
    <p:sldId id="264" r:id="rId8"/>
    <p:sldId id="269" r:id="rId9"/>
    <p:sldId id="271" r:id="rId10"/>
    <p:sldId id="272" r:id="rId11"/>
    <p:sldId id="275" r:id="rId12"/>
    <p:sldId id="276" r:id="rId13"/>
    <p:sldId id="277" r:id="rId14"/>
    <p:sldId id="280" r:id="rId15"/>
    <p:sldId id="281" r:id="rId16"/>
    <p:sldId id="278" r:id="rId17"/>
    <p:sldId id="282" r:id="rId18"/>
    <p:sldId id="301" r:id="rId19"/>
    <p:sldId id="302" r:id="rId20"/>
    <p:sldId id="30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262" r:id="rId38"/>
  </p:sldIdLst>
  <p:sldSz cx="10080625" cy="7559675"/>
  <p:notesSz cx="7559675" cy="10691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1" autoAdjust="0"/>
  </p:normalViewPr>
  <p:slideViewPr>
    <p:cSldViewPr snapToGrid="0">
      <p:cViewPr varScale="1">
        <p:scale>
          <a:sx n="71" d="100"/>
          <a:sy n="71" d="100"/>
        </p:scale>
        <p:origin x="156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F3589A92-DA31-F3CF-E616-03618392D5E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D778609-6DA4-A64F-B92E-08D702C20D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01B6C1-3426-46AB-A933-943382C5D963}" type="datetimeFigureOut">
              <a:rPr lang="fr-FR" smtClean="0"/>
              <a:t>11/07/2022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AF630AB-7447-38FE-BC9F-E5CFC4825D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D22FACD-2B92-B309-BF43-90D7B6A51B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B3158E-790C-4A30-A405-929DEF0E4B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8362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5" name="Google Shape;12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bc89f3145e_0_8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gbc89f3145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864000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2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3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4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2"/>
          </p:nvPr>
        </p:nvSpPr>
        <p:spPr>
          <a:xfrm>
            <a:off x="3641040" y="216000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3"/>
          </p:nvPr>
        </p:nvSpPr>
        <p:spPr>
          <a:xfrm>
            <a:off x="6562440" y="216000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4"/>
          </p:nvPr>
        </p:nvSpPr>
        <p:spPr>
          <a:xfrm>
            <a:off x="720000" y="445032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5"/>
          </p:nvPr>
        </p:nvSpPr>
        <p:spPr>
          <a:xfrm>
            <a:off x="3641040" y="445032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6"/>
          </p:nvPr>
        </p:nvSpPr>
        <p:spPr>
          <a:xfrm>
            <a:off x="6562440" y="445032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1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subTitle" idx="1"/>
          </p:nvPr>
        </p:nvSpPr>
        <p:spPr>
          <a:xfrm>
            <a:off x="720000" y="300960"/>
            <a:ext cx="8855640" cy="58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body" idx="3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body" idx="3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3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3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864000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body" idx="2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body" idx="3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body" idx="4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 txBox="1">
            <a:spLocks noGrp="1"/>
          </p:cNvSpPr>
          <p:nvPr>
            <p:ph type="body" idx="2"/>
          </p:nvPr>
        </p:nvSpPr>
        <p:spPr>
          <a:xfrm>
            <a:off x="3641040" y="216000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6"/>
          <p:cNvSpPr txBox="1">
            <a:spLocks noGrp="1"/>
          </p:cNvSpPr>
          <p:nvPr>
            <p:ph type="body" idx="3"/>
          </p:nvPr>
        </p:nvSpPr>
        <p:spPr>
          <a:xfrm>
            <a:off x="6562440" y="216000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6"/>
          <p:cNvSpPr txBox="1">
            <a:spLocks noGrp="1"/>
          </p:cNvSpPr>
          <p:nvPr>
            <p:ph type="body" idx="4"/>
          </p:nvPr>
        </p:nvSpPr>
        <p:spPr>
          <a:xfrm>
            <a:off x="720000" y="445032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body" idx="5"/>
          </p:nvPr>
        </p:nvSpPr>
        <p:spPr>
          <a:xfrm>
            <a:off x="3641040" y="445032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6"/>
          </p:nvPr>
        </p:nvSpPr>
        <p:spPr>
          <a:xfrm>
            <a:off x="6562440" y="4450320"/>
            <a:ext cx="278172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720000" y="300960"/>
            <a:ext cx="8855640" cy="58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3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3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2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3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92000" y="4104000"/>
            <a:ext cx="8568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92000" y="5904000"/>
            <a:ext cx="8568000" cy="982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504000" y="688644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 dirty="0"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447360" y="688644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r>
              <a:rPr lang="fr-FR"/>
              <a:t>1</a:t>
            </a:r>
            <a:endParaRPr dirty="0"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7227360" y="688644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r>
              <a:rPr lang="en-GB" dirty="0"/>
              <a:t> /  </a:t>
            </a:r>
            <a:endParaRPr dirty="0"/>
          </a:p>
        </p:txBody>
      </p:sp>
      <p:sp>
        <p:nvSpPr>
          <p:cNvPr id="11" name="Google Shape;11;p1"/>
          <p:cNvSpPr/>
          <p:nvPr/>
        </p:nvSpPr>
        <p:spPr>
          <a:xfrm>
            <a:off x="0" y="4320000"/>
            <a:ext cx="504000" cy="1080000"/>
          </a:xfrm>
          <a:prstGeom prst="rect">
            <a:avLst/>
          </a:prstGeom>
          <a:solidFill>
            <a:srgbClr val="EF29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dt" idx="10"/>
          </p:nvPr>
        </p:nvSpPr>
        <p:spPr>
          <a:xfrm>
            <a:off x="504000" y="688680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 dirty="0"/>
          </a:p>
        </p:txBody>
      </p:sp>
      <p:sp>
        <p:nvSpPr>
          <p:cNvPr id="64" name="Google Shape;64;p14"/>
          <p:cNvSpPr txBox="1">
            <a:spLocks noGrp="1"/>
          </p:cNvSpPr>
          <p:nvPr>
            <p:ph type="ftr" idx="11"/>
          </p:nvPr>
        </p:nvSpPr>
        <p:spPr>
          <a:xfrm>
            <a:off x="3447360" y="688680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r>
              <a:rPr lang="fr-FR"/>
              <a:t>1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7227360" y="688680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strike="noStrike"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strike="noStrike"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strike="noStrike"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strike="noStrike"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strike="noStrike"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strike="noStrike"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strike="noStrike"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strike="noStrike"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strike="noStrike"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r>
              <a:rPr lang="en-GB" dirty="0"/>
              <a:t> /  </a:t>
            </a:r>
            <a:endParaRPr dirty="0"/>
          </a:p>
        </p:txBody>
      </p:sp>
      <p:sp>
        <p:nvSpPr>
          <p:cNvPr id="66" name="Google Shape;66;p14"/>
          <p:cNvSpPr/>
          <p:nvPr/>
        </p:nvSpPr>
        <p:spPr>
          <a:xfrm>
            <a:off x="0" y="288000"/>
            <a:ext cx="504000" cy="1080000"/>
          </a:xfrm>
          <a:prstGeom prst="rect">
            <a:avLst/>
          </a:prstGeom>
          <a:solidFill>
            <a:srgbClr val="EF29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/>
        </p:nvSpPr>
        <p:spPr>
          <a:xfrm>
            <a:off x="792000" y="3133884"/>
            <a:ext cx="8568000" cy="249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Etude </a:t>
            </a:r>
            <a:r>
              <a:rPr lang="en-US" sz="4800" b="1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d’une</a:t>
            </a:r>
            <a:r>
              <a:rPr lang="en-US" sz="4800" b="1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800" b="1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vulnérabilité</a:t>
            </a:r>
            <a:r>
              <a:rPr lang="en-US" sz="4800" b="1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800" b="1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d’une</a:t>
            </a:r>
            <a:r>
              <a:rPr lang="en-US" sz="4800" b="1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implementation de </a:t>
            </a:r>
            <a:r>
              <a:rPr lang="en-US" sz="4800" b="1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l’Elleptic</a:t>
            </a:r>
            <a:r>
              <a:rPr lang="en-US" sz="4800" b="1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Curve Digital Signature Algorithm (ECDSA) dans Java</a:t>
            </a:r>
          </a:p>
        </p:txBody>
      </p:sp>
      <p:sp>
        <p:nvSpPr>
          <p:cNvPr id="120" name="Google Shape;120;p27"/>
          <p:cNvSpPr txBox="1"/>
          <p:nvPr/>
        </p:nvSpPr>
        <p:spPr>
          <a:xfrm>
            <a:off x="756312" y="6214920"/>
            <a:ext cx="8568000" cy="982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0" i="1" strike="noStrike" dirty="0" err="1">
                <a:latin typeface="Arial"/>
                <a:ea typeface="Arial"/>
                <a:cs typeface="Arial"/>
                <a:sym typeface="Arial"/>
              </a:rPr>
              <a:t>Présenté</a:t>
            </a:r>
            <a:r>
              <a:rPr lang="en-US" sz="2600" b="0" i="1" strike="noStrike" dirty="0">
                <a:latin typeface="Arial"/>
                <a:ea typeface="Arial"/>
                <a:cs typeface="Arial"/>
                <a:sym typeface="Arial"/>
              </a:rPr>
              <a:t> par Alexander Zinoni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1" dirty="0" err="1"/>
              <a:t>Encadré</a:t>
            </a:r>
            <a:r>
              <a:rPr lang="en-US" sz="2600" i="1" dirty="0"/>
              <a:t> par Jean – Marc Talbot</a:t>
            </a:r>
            <a:endParaRPr sz="2600" b="0" i="1" strike="noStrik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F408B91-F06F-547B-D2C0-A216B01608D1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</a:t>
            </a:fld>
            <a:endParaRPr lang="fr-F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EBFB531D-83A2-6119-432D-42B83DFFCA75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– sur </a:t>
            </a:r>
            <a:r>
              <a:rPr lang="fr-FR" sz="4400" u="sng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ℤ/</a:t>
            </a:r>
            <a:r>
              <a:rPr lang="fr-FR" sz="4400" u="sng" dirty="0" err="1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pℤ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6EA93C-236B-BC6A-8CF7-9AA8CA4FC5F0}"/>
              </a:ext>
            </a:extLst>
          </p:cNvPr>
          <p:cNvSpPr txBox="1"/>
          <p:nvPr/>
        </p:nvSpPr>
        <p:spPr>
          <a:xfrm>
            <a:off x="784102" y="1537665"/>
            <a:ext cx="83404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Courbe elliptique sur ℤ/</a:t>
            </a:r>
            <a:r>
              <a:rPr lang="fr-FR" sz="2400" dirty="0" err="1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pℤ</a:t>
            </a:r>
            <a:r>
              <a:rPr lang="fr-FR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en prenant p premier</a:t>
            </a:r>
            <a:endParaRPr lang="en-GB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DCA1A5-297B-1380-D898-2E8567C45C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03" y="2586547"/>
            <a:ext cx="10080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2049" name="Image 12">
            <a:extLst>
              <a:ext uri="{FF2B5EF4-FFF2-40B4-BE49-F238E27FC236}">
                <a16:creationId xmlns:a16="http://schemas.microsoft.com/office/drawing/2014/main" id="{AB735FB1-95B7-DA7D-81A4-71FB44863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827" y="3173762"/>
            <a:ext cx="5107622" cy="368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DC5EA8-15F6-AF00-49F0-6D2FF36F6B85}"/>
              </a:ext>
            </a:extLst>
          </p:cNvPr>
          <p:cNvSpPr txBox="1"/>
          <p:nvPr/>
        </p:nvSpPr>
        <p:spPr>
          <a:xfrm>
            <a:off x="784102" y="2217906"/>
            <a:ext cx="81750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Voici une représentation graphique de la courbe au triplet de paramètres, a = 26, b = 3, p = 31 (26, 3, 31) </a:t>
            </a:r>
            <a:endParaRPr lang="en-GB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EB39CB-7F97-9373-6DB1-C378261A5CB3}"/>
              </a:ext>
            </a:extLst>
          </p:cNvPr>
          <p:cNvSpPr txBox="1"/>
          <p:nvPr/>
        </p:nvSpPr>
        <p:spPr>
          <a:xfrm>
            <a:off x="402129" y="7006430"/>
            <a:ext cx="96195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La règle d’addition maintient les mêmes propriétés que sur un courbe sur ℝ.</a:t>
            </a:r>
            <a:endParaRPr lang="en-GB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GB" sz="1800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52165E5-9347-F7A3-6FB0-FCBF54BB7C4C}"/>
              </a:ext>
            </a:extLst>
          </p:cNvPr>
          <p:cNvSpPr txBox="1"/>
          <p:nvPr/>
        </p:nvSpPr>
        <p:spPr>
          <a:xfrm>
            <a:off x="9720312" y="7221873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02306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990F81B5-2AE9-8155-10F5-85DE449412A1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dirty="0">
                <a:solidFill>
                  <a:srgbClr val="333333"/>
                </a:solidFill>
              </a:rPr>
              <a:t>Groupe et p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oint à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l’infini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2DDF3A-9521-41D9-9EAE-BFE1694D8AE2}"/>
              </a:ext>
            </a:extLst>
          </p:cNvPr>
          <p:cNvSpPr txBox="1"/>
          <p:nvPr/>
        </p:nvSpPr>
        <p:spPr>
          <a:xfrm>
            <a:off x="1063785" y="1397913"/>
            <a:ext cx="778557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latin typeface="Times New Roman" panose="02020603050405020304" pitchFamily="18" charset="0"/>
                <a:ea typeface="SimSun" panose="02010600030101010101" pitchFamily="2" charset="-122"/>
              </a:rPr>
              <a:t>Les point sur la courbe elliptique composent un groupe, le point à l’infini étant l’élément neutre. </a:t>
            </a:r>
            <a:r>
              <a:rPr lang="fr-F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Il est utilisé lorsque l’addition de deux points est « impossible », c’est-à-dire lorsqu’ils ont la même ordonnée. </a:t>
            </a:r>
            <a:endParaRPr lang="en-GB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GB" dirty="0"/>
          </a:p>
        </p:txBody>
      </p:sp>
      <p:pic>
        <p:nvPicPr>
          <p:cNvPr id="4" name="Image 16">
            <a:extLst>
              <a:ext uri="{FF2B5EF4-FFF2-40B4-BE49-F238E27FC236}">
                <a16:creationId xmlns:a16="http://schemas.microsoft.com/office/drawing/2014/main" id="{3E311EC2-DC3B-944E-60BD-2AE78B271440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963632" y="2385989"/>
            <a:ext cx="4153359" cy="2729494"/>
          </a:xfrm>
          <a:prstGeom prst="rect">
            <a:avLst/>
          </a:prstGeom>
          <a:noFill/>
          <a:ln>
            <a:noFill/>
            <a:prstDash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F0FFE68-8537-899E-91DA-96781667B928}"/>
                  </a:ext>
                </a:extLst>
              </p:cNvPr>
              <p:cNvSpPr txBox="1"/>
              <p:nvPr/>
            </p:nvSpPr>
            <p:spPr>
              <a:xfrm>
                <a:off x="632298" y="5173685"/>
                <a:ext cx="8424153" cy="2385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Le point à l’infini est l’élément neutre d’addition de deux points : 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 algn="ctr">
                  <a:lnSpc>
                    <a:spcPct val="150000"/>
                  </a:lnSpc>
                </a:pP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A ⨁ </a:t>
                </a:r>
                <a:r>
                  <a:rPr lang="it-IT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O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= A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 algn="ctr">
                  <a:lnSpc>
                    <a:spcPct val="150000"/>
                  </a:lnSpc>
                </a:pPr>
                <a:r>
                  <a:rPr lang="it-IT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O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⨁ </a:t>
                </a:r>
                <a:r>
                  <a:rPr lang="it-IT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O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</a:t>
                </a:r>
                <a:r>
                  <a:rPr lang="it-IT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O</a:t>
                </a:r>
              </a:p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On obtient aussi le point à l’infini en multipliant tout point par le scalaire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0</m:t>
                    </m:r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 :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 algn="ctr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0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A =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O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F0FFE68-8537-899E-91DA-96781667B9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298" y="5173685"/>
                <a:ext cx="8424153" cy="23852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ZoneTexte 5">
            <a:extLst>
              <a:ext uri="{FF2B5EF4-FFF2-40B4-BE49-F238E27FC236}">
                <a16:creationId xmlns:a16="http://schemas.microsoft.com/office/drawing/2014/main" id="{8D675598-A94F-66CD-ADBF-C44A9C5E24E8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49336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91F8BBC7-6183-1F50-B7E8-33CAE1AA75C3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- Ordre 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A95F82-D906-C615-6DFB-A03C18781D3F}"/>
              </a:ext>
            </a:extLst>
          </p:cNvPr>
          <p:cNvSpPr txBox="1"/>
          <p:nvPr/>
        </p:nvSpPr>
        <p:spPr>
          <a:xfrm>
            <a:off x="1027293" y="1564549"/>
            <a:ext cx="7513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L'ordre d'une courbe elliptique sur </a:t>
            </a:r>
            <a:r>
              <a:rPr lang="fr-FR" sz="18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ℤ/</a:t>
            </a:r>
            <a:r>
              <a:rPr lang="fr-FR" sz="1800" dirty="0" err="1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pℤ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est simplement le nombre de points qui la compose (une courbe elliptique avec 33 points est donc d'ordre 33). </a:t>
            </a:r>
          </a:p>
          <a:p>
            <a:endParaRPr lang="fr-FR" sz="18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12" name="Image 12">
            <a:extLst>
              <a:ext uri="{FF2B5EF4-FFF2-40B4-BE49-F238E27FC236}">
                <a16:creationId xmlns:a16="http://schemas.microsoft.com/office/drawing/2014/main" id="{86CF45A7-2471-533B-00C5-1B01F50A3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207" y="2748034"/>
            <a:ext cx="5107622" cy="368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2E3D6F1-18F0-3CFD-9A1A-18C33077C86E}"/>
              </a:ext>
            </a:extLst>
          </p:cNvPr>
          <p:cNvSpPr txBox="1"/>
          <p:nvPr/>
        </p:nvSpPr>
        <p:spPr>
          <a:xfrm>
            <a:off x="3750201" y="6429466"/>
            <a:ext cx="2227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Ordre = 33</a:t>
            </a:r>
            <a:endParaRPr lang="en-GB" i="1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E6D01DF-5E15-75D5-8F04-CE65CD45BF82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0646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91F8BBC7-6183-1F50-B7E8-33CAE1AA75C3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– Sous-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groupe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A95F82-D906-C615-6DFB-A03C18781D3F}"/>
              </a:ext>
            </a:extLst>
          </p:cNvPr>
          <p:cNvSpPr txBox="1"/>
          <p:nvPr/>
        </p:nvSpPr>
        <p:spPr>
          <a:xfrm>
            <a:off x="1029516" y="1350428"/>
            <a:ext cx="75135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En ajoutant un point à lui-même un certain nombre de fois, on commence à apercevoir un cycle. </a:t>
            </a:r>
          </a:p>
          <a:p>
            <a:pPr algn="just"/>
            <a:r>
              <a:rPr lang="fr-FR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Par exemple, les multiples de G = (3, 6) sur la courbe E = (2, 3, 97) donne les résultats suivants:</a:t>
            </a:r>
            <a:endParaRPr lang="fr-FR" sz="24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CD17FC-0D76-0710-CD31-650FFE53B55B}"/>
              </a:ext>
            </a:extLst>
          </p:cNvPr>
          <p:cNvSpPr txBox="1"/>
          <p:nvPr/>
        </p:nvSpPr>
        <p:spPr>
          <a:xfrm>
            <a:off x="1190624" y="5624976"/>
            <a:ext cx="7191375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obtient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un sous-groupe cyclique :</a:t>
            </a:r>
          </a:p>
          <a:p>
            <a:pPr indent="457200" algn="ctr"/>
            <a:r>
              <a:rPr lang="fr-FR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(3, 6), (80, 10), (80, 87), (3, 91), O. </a:t>
            </a:r>
          </a:p>
          <a:p>
            <a:pPr indent="457200"/>
            <a:r>
              <a:rPr lang="fr-FR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 est le générateur de ce sous-groupe</a:t>
            </a:r>
            <a:r>
              <a:rPr lang="en-US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GB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7349527-A45F-61A0-4532-9DEBEA06E4B8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13</a:t>
            </a:fld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852BDC2-A911-8E92-F772-E95FEAE0F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69" y="3192081"/>
            <a:ext cx="7055780" cy="240050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925FC6B-BE85-AD11-EE64-563F777177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907"/>
          <a:stretch/>
        </p:blipFill>
        <p:spPr>
          <a:xfrm>
            <a:off x="7455049" y="3096675"/>
            <a:ext cx="2625576" cy="25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746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21A5E643-AC55-26E7-E2C2-C13D792D0577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– Sous-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groupe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0E5013-91FC-4F13-AA6B-9D35F27A0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924" y="1599623"/>
            <a:ext cx="6962775" cy="521017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8C46348-F19F-5C57-D091-6924B4F5C64F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9355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36EFBA22-08E9-F76F-57CC-7C37792FABAB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Cryptographie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avec des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398BAF9-F209-D258-C630-A237512C7338}"/>
                  </a:ext>
                </a:extLst>
              </p:cNvPr>
              <p:cNvSpPr txBox="1"/>
              <p:nvPr/>
            </p:nvSpPr>
            <p:spPr>
              <a:xfrm>
                <a:off x="589917" y="1653702"/>
                <a:ext cx="8855640" cy="50629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>
                  <a:lnSpc>
                    <a:spcPct val="150000"/>
                  </a:lnSpc>
                </a:pPr>
                <a:r>
                  <a:rPr lang="fr-FR" sz="2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Par convention, on définit une courbe elliptique </a:t>
                </a:r>
                <a:r>
                  <a:rPr lang="fr-FR" sz="20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C</a:t>
                </a:r>
                <a:r>
                  <a:rPr lang="fr-FR" sz="2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pour la cryptographie par les paramètres suivants :</a:t>
                </a:r>
                <a:endParaRPr lang="en-GB" sz="20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85750" lvl="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fr-FR" sz="2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a et b : les paramètres de l’équation de la courbe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fr-F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fr-F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fr-FR" sz="20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GB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fr-F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fr-FR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fr-FR" sz="20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+</m:t>
                    </m:r>
                    <m:r>
                      <a:rPr lang="fr-FR" sz="20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𝑎𝑥</m:t>
                    </m:r>
                    <m:r>
                      <a:rPr lang="fr-FR" sz="20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+</m:t>
                    </m:r>
                    <m:r>
                      <a:rPr lang="fr-FR" sz="20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fr-FR" sz="2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)</a:t>
                </a:r>
                <a:endParaRPr lang="en-GB" sz="20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85750" lvl="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fr-FR" sz="2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p : un nombre premier qui définit le corps fini : ℤ/</a:t>
                </a:r>
                <a:r>
                  <a:rPr lang="fr-FR" sz="20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pℤ</a:t>
                </a:r>
                <a:endParaRPr lang="en-GB" sz="20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85750" lvl="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fr-FR" sz="2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G : un point sur la courbe qui sert de générateur pour calculer une paire de clé</a:t>
                </a:r>
                <a:endParaRPr lang="en-GB" sz="20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85750" lvl="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fr-FR" sz="2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n : l’ordre du groupe des points engendrés par le générateur G</a:t>
                </a:r>
                <a:endParaRPr lang="fr-FR" sz="20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0">
                  <a:lnSpc>
                    <a:spcPct val="150000"/>
                  </a:lnSpc>
                </a:pPr>
                <a:endParaRPr lang="en-GB" sz="20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indent="457200">
                  <a:lnSpc>
                    <a:spcPct val="150000"/>
                  </a:lnSpc>
                </a:pPr>
                <a:r>
                  <a:rPr lang="fr-FR" sz="2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Une courbe elliptique </a:t>
                </a:r>
                <a:r>
                  <a:rPr lang="fr-FR" sz="20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C</a:t>
                </a:r>
                <a:r>
                  <a:rPr lang="fr-FR" sz="2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s’écrira donc de cette manière :</a:t>
                </a:r>
              </a:p>
              <a:p>
                <a:pPr indent="457200">
                  <a:lnSpc>
                    <a:spcPct val="150000"/>
                  </a:lnSpc>
                </a:pPr>
                <a:endParaRPr lang="fr-FR" sz="18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indent="457200" algn="ctr">
                  <a:lnSpc>
                    <a:spcPct val="150000"/>
                  </a:lnSpc>
                </a:pPr>
                <a:r>
                  <a:rPr lang="fr-FR" sz="2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C = (a, b, p, G, n)</a:t>
                </a:r>
                <a:endParaRPr lang="en-GB" sz="2800" i="1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398BAF9-F209-D258-C630-A237512C73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917" y="1653702"/>
                <a:ext cx="8855640" cy="5062924"/>
              </a:xfrm>
              <a:prstGeom prst="rect">
                <a:avLst/>
              </a:prstGeom>
              <a:blipFill>
                <a:blip r:embed="rId2"/>
                <a:stretch>
                  <a:fillRect l="-75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ZoneTexte 4">
            <a:extLst>
              <a:ext uri="{FF2B5EF4-FFF2-40B4-BE49-F238E27FC236}">
                <a16:creationId xmlns:a16="http://schemas.microsoft.com/office/drawing/2014/main" id="{1859F421-78AF-AD5F-4ED9-20465FE63A4B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4397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98F40A-B14C-DFF5-FA3B-E9368B32C2E7}"/>
              </a:ext>
            </a:extLst>
          </p:cNvPr>
          <p:cNvSpPr txBox="1"/>
          <p:nvPr/>
        </p:nvSpPr>
        <p:spPr>
          <a:xfrm>
            <a:off x="784102" y="1808373"/>
            <a:ext cx="825829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Facile dans un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 = G </a:t>
            </a:r>
            <a:r>
              <a:rPr lang="it-IT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 </a:t>
            </a:r>
            <a:r>
              <a:rPr lang="it-IT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… </a:t>
            </a:r>
            <a:r>
              <a:rPr lang="it-IT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⨁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(k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fois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k . G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Complexité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 = log(k)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Difficile à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inverser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Trouver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connaissant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 et G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Complexité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 = k (très grand, dans [1, 2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256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])</a:t>
            </a:r>
            <a:endParaRPr lang="en-US" sz="24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Clé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publique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 = k . G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Clé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privée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k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F865B206-768C-556F-8923-55D5C177254F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Fonction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trappe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7768735-A0AC-386E-2CD5-EA5C5FD51842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60500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7;p28">
            <a:extLst>
              <a:ext uri="{FF2B5EF4-FFF2-40B4-BE49-F238E27FC236}">
                <a16:creationId xmlns:a16="http://schemas.microsoft.com/office/drawing/2014/main" id="{D034C0C2-CB9F-0694-CFDF-CDC1E13C1B3A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Fonction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trappe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exemple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8EF76FE-1CFA-71D2-885E-336609A03A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091"/>
          <a:stretch/>
        </p:blipFill>
        <p:spPr>
          <a:xfrm>
            <a:off x="1658626" y="2108381"/>
            <a:ext cx="6763372" cy="185402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2F36DC87-51B7-2EA1-E018-2E3BCFBA4F75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1040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7;p28">
            <a:extLst>
              <a:ext uri="{FF2B5EF4-FFF2-40B4-BE49-F238E27FC236}">
                <a16:creationId xmlns:a16="http://schemas.microsoft.com/office/drawing/2014/main" id="{D034C0C2-CB9F-0694-CFDF-CDC1E13C1B3A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Fonction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trappe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exemple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8EF76FE-1CFA-71D2-885E-336609A03A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454"/>
          <a:stretch/>
        </p:blipFill>
        <p:spPr>
          <a:xfrm>
            <a:off x="1658626" y="2108381"/>
            <a:ext cx="6763372" cy="272778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B87C3E0C-6D77-8E0A-F922-BF529CCAC394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0369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7;p28">
            <a:extLst>
              <a:ext uri="{FF2B5EF4-FFF2-40B4-BE49-F238E27FC236}">
                <a16:creationId xmlns:a16="http://schemas.microsoft.com/office/drawing/2014/main" id="{D034C0C2-CB9F-0694-CFDF-CDC1E13C1B3A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Fonction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trappe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exemple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8EF76FE-1CFA-71D2-885E-336609A03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626" y="2108380"/>
            <a:ext cx="6763372" cy="403841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3E91F60-B750-A9A8-C888-6A18FE04F260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19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1826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/>
        </p:nvSpPr>
        <p:spPr>
          <a:xfrm>
            <a:off x="774375" y="13014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1" u="sng" dirty="0" err="1">
                <a:solidFill>
                  <a:srgbClr val="333333"/>
                </a:solidFill>
              </a:rPr>
              <a:t>Sommaire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D66632-4EC3-AE0D-439E-6ECB7AE35E18}"/>
              </a:ext>
            </a:extLst>
          </p:cNvPr>
          <p:cNvSpPr txBox="1"/>
          <p:nvPr/>
        </p:nvSpPr>
        <p:spPr>
          <a:xfrm>
            <a:off x="914400" y="1741251"/>
            <a:ext cx="8161506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800" dirty="0"/>
              <a:t>1. Notions </a:t>
            </a:r>
            <a:r>
              <a:rPr lang="fr-FR" sz="1800" dirty="0"/>
              <a:t>importantes</a:t>
            </a:r>
          </a:p>
          <a:p>
            <a:pPr>
              <a:lnSpc>
                <a:spcPct val="200000"/>
              </a:lnSpc>
            </a:pPr>
            <a:r>
              <a:rPr lang="fr-FR" sz="1800" dirty="0"/>
              <a:t>    a. </a:t>
            </a:r>
            <a:r>
              <a:rPr lang="en-US" sz="1800" dirty="0" err="1"/>
              <a:t>Fonctions</a:t>
            </a:r>
            <a:r>
              <a:rPr lang="en-US" sz="1800" dirty="0"/>
              <a:t> de </a:t>
            </a:r>
            <a:r>
              <a:rPr lang="en-US" sz="1800" dirty="0" err="1"/>
              <a:t>hachage</a:t>
            </a:r>
            <a:endParaRPr lang="fr-FR" sz="1800" dirty="0"/>
          </a:p>
          <a:p>
            <a:pPr>
              <a:lnSpc>
                <a:spcPct val="200000"/>
              </a:lnSpc>
            </a:pPr>
            <a:r>
              <a:rPr lang="en-US" sz="1800" dirty="0"/>
              <a:t>    b.</a:t>
            </a:r>
            <a:r>
              <a:rPr lang="fr-FR" sz="1800" dirty="0"/>
              <a:t> Cryptographie asymétrique</a:t>
            </a:r>
            <a:endParaRPr lang="en-US" sz="1800" dirty="0"/>
          </a:p>
          <a:p>
            <a:pPr lvl="2">
              <a:lnSpc>
                <a:spcPct val="200000"/>
              </a:lnSpc>
            </a:pPr>
            <a:r>
              <a:rPr lang="en-US" sz="1800" dirty="0"/>
              <a:t>2. </a:t>
            </a:r>
            <a:r>
              <a:rPr lang="en-US" sz="1800" dirty="0" err="1"/>
              <a:t>Courbes</a:t>
            </a:r>
            <a:r>
              <a:rPr lang="en-US" sz="1800" dirty="0"/>
              <a:t> </a:t>
            </a:r>
            <a:r>
              <a:rPr lang="en-US" sz="1800" dirty="0" err="1"/>
              <a:t>Elliptiques</a:t>
            </a:r>
            <a:r>
              <a:rPr lang="en-US" sz="1800" dirty="0"/>
              <a:t> </a:t>
            </a:r>
            <a:r>
              <a:rPr lang="en-US" sz="1800" i="1" dirty="0"/>
              <a:t>(addition de points, point à </a:t>
            </a:r>
            <a:r>
              <a:rPr lang="en-US" sz="1800" i="1" dirty="0" err="1"/>
              <a:t>l’infini</a:t>
            </a:r>
            <a:r>
              <a:rPr lang="en-US" sz="1800" i="1" dirty="0"/>
              <a:t>, </a:t>
            </a:r>
            <a:r>
              <a:rPr lang="en-US" sz="1800" i="1" dirty="0" err="1"/>
              <a:t>ordre</a:t>
            </a:r>
            <a:r>
              <a:rPr lang="en-US" sz="1800" i="1" dirty="0"/>
              <a:t>, sous-</a:t>
            </a:r>
            <a:r>
              <a:rPr lang="en-US" sz="1800" i="1" dirty="0" err="1"/>
              <a:t>groupe</a:t>
            </a:r>
            <a:r>
              <a:rPr lang="en-US" sz="1800" i="1" dirty="0"/>
              <a:t>)</a:t>
            </a:r>
          </a:p>
          <a:p>
            <a:pPr lvl="2">
              <a:lnSpc>
                <a:spcPct val="200000"/>
              </a:lnSpc>
            </a:pPr>
            <a:r>
              <a:rPr lang="en-US" sz="1800" dirty="0"/>
              <a:t>3. Signer un message avec </a:t>
            </a:r>
            <a:r>
              <a:rPr lang="en-US" sz="1800" dirty="0" err="1"/>
              <a:t>l’ECDSA</a:t>
            </a:r>
            <a:endParaRPr lang="en-US" sz="1800" dirty="0"/>
          </a:p>
          <a:p>
            <a:pPr lvl="2">
              <a:lnSpc>
                <a:spcPct val="200000"/>
              </a:lnSpc>
            </a:pPr>
            <a:r>
              <a:rPr lang="en-US" sz="1800" dirty="0"/>
              <a:t>4. </a:t>
            </a:r>
            <a:r>
              <a:rPr lang="en-US" sz="1800" dirty="0" err="1"/>
              <a:t>Vérifier</a:t>
            </a:r>
            <a:r>
              <a:rPr lang="en-US" sz="1800" dirty="0"/>
              <a:t> un message avec </a:t>
            </a:r>
            <a:r>
              <a:rPr lang="en-US" sz="1800" dirty="0" err="1"/>
              <a:t>l’ECDSA</a:t>
            </a:r>
            <a:endParaRPr lang="en-US" sz="1800" dirty="0"/>
          </a:p>
          <a:p>
            <a:pPr lvl="2">
              <a:lnSpc>
                <a:spcPct val="200000"/>
              </a:lnSpc>
            </a:pPr>
            <a:r>
              <a:rPr lang="en-US" sz="1800" dirty="0"/>
              <a:t>5. </a:t>
            </a:r>
            <a:r>
              <a:rPr lang="en-US" sz="1800" dirty="0" err="1"/>
              <a:t>Vulnérabilité</a:t>
            </a:r>
            <a:r>
              <a:rPr lang="en-US" sz="1800" dirty="0"/>
              <a:t> CVE 2022 – 21449</a:t>
            </a:r>
          </a:p>
          <a:p>
            <a:pPr lvl="2">
              <a:lnSpc>
                <a:spcPct val="150000"/>
              </a:lnSpc>
            </a:pPr>
            <a:endParaRPr lang="en-US" sz="1800" dirty="0"/>
          </a:p>
          <a:p>
            <a:pPr lvl="2"/>
            <a:endParaRPr lang="en-US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731D336-ACCF-30E7-3FB8-AD51047CCE42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</a:t>
            </a:fld>
            <a:endParaRPr lang="fr-FR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0A7B13F2-7433-6114-9209-BB5334E1C872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Elliptic Curve Digital Signature Algorithm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14CBD0-B04F-FF82-B92F-F9100CB5D757}"/>
              </a:ext>
            </a:extLst>
          </p:cNvPr>
          <p:cNvSpPr txBox="1"/>
          <p:nvPr/>
        </p:nvSpPr>
        <p:spPr>
          <a:xfrm>
            <a:off x="572655" y="1773382"/>
            <a:ext cx="8599054" cy="1961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</a:pPr>
            <a:r>
              <a:rPr lang="fr-F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 principe de l'ECDSA est de pouvoir attribuer à tout document, une paire de valeurs (r, s) comme signature de ce document. Cette signature témoigne :</a:t>
            </a:r>
            <a:endParaRPr lang="en-GB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latin typeface="Times New Roman" panose="02020603050405020304" pitchFamily="18" charset="0"/>
                <a:ea typeface="SimSun" panose="02010600030101010101" pitchFamily="2" charset="-122"/>
              </a:rPr>
              <a:t>De </a:t>
            </a:r>
            <a:r>
              <a:rPr lang="en-GB" sz="1800" dirty="0" err="1">
                <a:latin typeface="Times New Roman" panose="02020603050405020304" pitchFamily="18" charset="0"/>
                <a:ea typeface="SimSun" panose="02010600030101010101" pitchFamily="2" charset="-122"/>
              </a:rPr>
              <a:t>l’intégrité</a:t>
            </a:r>
            <a:r>
              <a:rPr lang="en-GB" sz="1800" dirty="0">
                <a:latin typeface="Times New Roman" panose="02020603050405020304" pitchFamily="18" charset="0"/>
                <a:ea typeface="SimSun" panose="02010600030101010101" pitchFamily="2" charset="-122"/>
              </a:rPr>
              <a:t> du document</a:t>
            </a:r>
          </a:p>
          <a:p>
            <a:pPr marL="285750" indent="-285750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latin typeface="Times New Roman" panose="02020603050405020304" pitchFamily="18" charset="0"/>
                <a:ea typeface="SimSun" panose="02010600030101010101" pitchFamily="2" charset="-122"/>
              </a:rPr>
              <a:t>De </a:t>
            </a:r>
            <a:r>
              <a:rPr lang="en-GB" sz="1800" dirty="0" err="1">
                <a:latin typeface="Times New Roman" panose="02020603050405020304" pitchFamily="18" charset="0"/>
                <a:ea typeface="SimSun" panose="02010600030101010101" pitchFamily="2" charset="-122"/>
              </a:rPr>
              <a:t>l</a:t>
            </a:r>
            <a:r>
              <a:rPr lang="en-GB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’authentification</a:t>
            </a:r>
            <a:r>
              <a:rPr lang="en-GB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de </a:t>
            </a:r>
            <a:r>
              <a:rPr lang="en-GB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l’émetteur</a:t>
            </a:r>
            <a:r>
              <a:rPr lang="en-GB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du document</a:t>
            </a:r>
          </a:p>
        </p:txBody>
      </p:sp>
      <p:pic>
        <p:nvPicPr>
          <p:cNvPr id="4" name="Image 2">
            <a:extLst>
              <a:ext uri="{FF2B5EF4-FFF2-40B4-BE49-F238E27FC236}">
                <a16:creationId xmlns:a16="http://schemas.microsoft.com/office/drawing/2014/main" id="{B31325BC-43B1-1B6E-6892-1A3FBE827E5E}"/>
              </a:ext>
            </a:extLst>
          </p:cNvPr>
          <p:cNvPicPr/>
          <p:nvPr/>
        </p:nvPicPr>
        <p:blipFill>
          <a:blip r:embed="rId2"/>
          <a:srcRect b="9848"/>
          <a:stretch>
            <a:fillRect/>
          </a:stretch>
        </p:blipFill>
        <p:spPr>
          <a:xfrm>
            <a:off x="1591598" y="3825243"/>
            <a:ext cx="6897428" cy="3351412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241CB728-7A64-DF7A-56AB-F6884550FAD0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2882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4BDF5BB-E5BE-E207-3F8C-D6515F5980A4}"/>
                  </a:ext>
                </a:extLst>
              </p:cNvPr>
              <p:cNvSpPr txBox="1"/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Bob calcule la signature du message m = ‘Bonjour :)’ sur une courbe simplifiée aux paramètres (26, 3, 31, (21, 18), 11). La paire de clés de Bob est la suivante: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𝑝𝑟𝑖𝑣</m:t>
                        </m:r>
                      </m:sub>
                    </m:sSub>
                  </m:oMath>
                </a14:m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 = 3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.</m:t>
                    </m:r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4BDF5BB-E5BE-E207-3F8C-D6515F5980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blipFill>
                <a:blip r:embed="rId2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un hash de son message m : e = hash(m). 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Choisir un nombre aléatoire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k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dans [1, n-1]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k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G. (avec G le générateur de la courbe). On note alors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𝑟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≡ </m:t>
                    </m:r>
                    <m:sSub>
                      <m:sSub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𝑥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1</m:t>
                        </m:r>
                      </m:sub>
                    </m:sSub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𝑠</m:t>
                    </m:r>
                    <m:r>
                      <a:rPr lang="it-IT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sSup>
                      <m:sSup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p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𝑘</m:t>
                        </m:r>
                      </m:e>
                      <m:sup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𝑒</m:t>
                        </m:r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+ </m:t>
                        </m:r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𝑟</m:t>
                        </m:r>
                        <m:sSub>
                          <m:sSubPr>
                            <m:ctrlPr>
                              <a:rPr lang="en-GB" sz="1800" i="1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</m:ctrlPr>
                          </m:sSubPr>
                          <m:e>
                            <m:r>
                              <a:rPr lang="fr-FR" sz="1800" b="0" i="1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𝐾</m:t>
                            </m:r>
                          </m:e>
                          <m:sub>
                            <m:r>
                              <a:rPr lang="fr-FR" sz="1800" b="0" i="1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𝑝𝑟𝑖𝑣</m:t>
                            </m:r>
                          </m:sub>
                        </m:sSub>
                      </m:e>
                    </m:d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Si s = 0, il sélectionne une autre valeur de k et on répète les deux calculs précédents.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La signature est donc la paire (r, s). Alice peut donc envoyer son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à Bob, accompagné de la paire de valeurs (r, s).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blipFill>
                <a:blip r:embed="rId3"/>
                <a:stretch>
                  <a:fillRect l="-911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BB3EBB4-7F3A-EA1B-87FF-05632F7D7C3C}"/>
              </a:ext>
            </a:extLst>
          </p:cNvPr>
          <p:cNvSpPr txBox="1"/>
          <p:nvPr/>
        </p:nvSpPr>
        <p:spPr>
          <a:xfrm>
            <a:off x="784102" y="2699717"/>
            <a:ext cx="4084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se contente de rogner le hash en conservant les 5 premiers chiffres. On obtient </a:t>
            </a:r>
          </a:p>
          <a:p>
            <a:pPr algn="ctr"/>
            <a:r>
              <a:rPr lang="fr-F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= SHA3_256(m) = 10125.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0A72F70E-FEA8-EE9F-5E7C-A84F483E4864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Signer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B901E04-BE80-5D64-9101-AC54BF6C5C9B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43562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069C1471-74AD-4B6A-FD6B-F11F350C9DB2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Signer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un hash de son message m : e = hash(m). 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Choisir un nombre aléatoire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k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dans [1, n-1]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k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G. (avec G le générateur de la courbe). On note alors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𝑟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≡ </m:t>
                    </m:r>
                    <m:sSub>
                      <m:sSub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𝑥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1</m:t>
                        </m:r>
                      </m:sub>
                    </m:sSub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𝑠</m:t>
                    </m:r>
                    <m:r>
                      <a:rPr lang="it-IT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sSup>
                      <m:sSup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p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𝑘</m:t>
                        </m:r>
                      </m:e>
                      <m:sup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𝑒</m:t>
                        </m:r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+ </m:t>
                        </m:r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𝑟</m:t>
                        </m:r>
                        <m:sSub>
                          <m:sSubPr>
                            <m:ctrlPr>
                              <a:rPr lang="en-GB" sz="18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</m:ctrlPr>
                          </m:sSubPr>
                          <m:e>
                            <m:r>
                              <a:rPr lang="fr-FR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𝐾</m:t>
                            </m:r>
                          </m:e>
                          <m:sub>
                            <m:r>
                              <a:rPr lang="fr-FR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𝑝𝑟𝑖𝑣</m:t>
                            </m:r>
                          </m:sub>
                        </m:sSub>
                      </m:e>
                    </m:d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Si s = 0, il sélectionne une autre valeur de k et on répète les deux calculs précédents.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La signature est donc la paire (r, s). Alice peut donc envoyer son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à Bob, accompagné de la paire de valeurs (r, s).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blipFill>
                <a:blip r:embed="rId2"/>
                <a:stretch>
                  <a:fillRect l="-911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BB3EBB4-7F3A-EA1B-87FF-05632F7D7C3C}"/>
              </a:ext>
            </a:extLst>
          </p:cNvPr>
          <p:cNvSpPr txBox="1"/>
          <p:nvPr/>
        </p:nvSpPr>
        <p:spPr>
          <a:xfrm>
            <a:off x="784102" y="2699717"/>
            <a:ext cx="4084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= SHA3_256(m) = 10125 </a:t>
            </a:r>
            <a:r>
              <a:rPr lang="fr-FR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(hash)</a:t>
            </a:r>
            <a:endParaRPr lang="fr-FR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On choisit k = 10, qui est bien dans [1, 10] 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DE30599-AFC6-9217-7532-0B9A6B5FC787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22</a:t>
            </a:fld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2">
                <a:extLst>
                  <a:ext uri="{FF2B5EF4-FFF2-40B4-BE49-F238E27FC236}">
                    <a16:creationId xmlns:a16="http://schemas.microsoft.com/office/drawing/2014/main" id="{18A74289-4247-F19C-824C-F310EBF7FCBA}"/>
                  </a:ext>
                </a:extLst>
              </p:cNvPr>
              <p:cNvSpPr txBox="1"/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Bob calcule la signature du message m = ‘Bonjour :)’ sur une courbe simplifiée aux paramètres (26, 3, 31, (21, 18), 11). La paire de clés de Bob est la suivante: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𝑝𝑟𝑖𝑣</m:t>
                        </m:r>
                      </m:sub>
                    </m:sSub>
                  </m:oMath>
                </a14:m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 = 3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.</m:t>
                    </m:r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8" name="TextBox 2">
                <a:extLst>
                  <a:ext uri="{FF2B5EF4-FFF2-40B4-BE49-F238E27FC236}">
                    <a16:creationId xmlns:a16="http://schemas.microsoft.com/office/drawing/2014/main" id="{18A74289-4247-F19C-824C-F310EBF7FC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blipFill>
                <a:blip r:embed="rId3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94702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un hash de son message m : e = hash(m). 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Choisir un nombre aléatoire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k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dans [1, n-1]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k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G. (avec G le générateur de la courbe). On note alors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𝑟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≡ </m:t>
                    </m:r>
                    <m:sSub>
                      <m:sSub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𝑥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1</m:t>
                        </m:r>
                      </m:sub>
                    </m:sSub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𝑠</m:t>
                    </m:r>
                    <m:r>
                      <a:rPr lang="it-IT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sSup>
                      <m:sSup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p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𝑘</m:t>
                        </m:r>
                      </m:e>
                      <m:sup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𝑒</m:t>
                        </m:r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+ </m:t>
                        </m:r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𝑟</m:t>
                        </m:r>
                        <m:sSub>
                          <m:sSubPr>
                            <m:ctrlPr>
                              <a:rPr lang="en-GB" sz="18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</m:ctrlPr>
                          </m:sSubPr>
                          <m:e>
                            <m:r>
                              <a:rPr lang="fr-FR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𝐾</m:t>
                            </m:r>
                          </m:e>
                          <m:sub>
                            <m:r>
                              <a:rPr lang="fr-FR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𝑝𝑟𝑖𝑣</m:t>
                            </m:r>
                          </m:sub>
                        </m:sSub>
                      </m:e>
                    </m:d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Si s = 0, il sélectionne une autre valeur de k et on répète les deux calculs précédents.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La signature est donc la paire (r, s). Alice peut donc envoyer son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à Bob, accompagné de la paire de valeurs (r, s).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blipFill>
                <a:blip r:embed="rId2"/>
                <a:stretch>
                  <a:fillRect l="-911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BB3EBB4-7F3A-EA1B-87FF-05632F7D7C3C}"/>
              </a:ext>
            </a:extLst>
          </p:cNvPr>
          <p:cNvSpPr txBox="1"/>
          <p:nvPr/>
        </p:nvSpPr>
        <p:spPr>
          <a:xfrm>
            <a:off x="784102" y="2699717"/>
            <a:ext cx="4084601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= SHA3_256(m) = 10125 </a:t>
            </a:r>
            <a:r>
              <a:rPr lang="fr-FR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(hash)</a:t>
            </a:r>
            <a:endParaRPr lang="fr-FR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fr-FR" sz="1800" dirty="0">
                <a:latin typeface="Times New Roman" panose="02020603050405020304" pitchFamily="18" charset="0"/>
                <a:ea typeface="SimSun" panose="02010600030101010101" pitchFamily="2" charset="-122"/>
              </a:rPr>
              <a:t>k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= 10 </a:t>
            </a:r>
            <a:r>
              <a:rPr lang="fr-FR" sz="1800" i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(nombre aléatoire secret)</a:t>
            </a:r>
            <a:endParaRPr lang="fr-FR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endParaRPr lang="fr-FR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Calculons le point P</a:t>
            </a:r>
            <a:r>
              <a:rPr lang="fr-F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(x</a:t>
            </a:r>
            <a:r>
              <a:rPr lang="fr-FR" sz="1800" baseline="-25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1</a:t>
            </a:r>
            <a:r>
              <a:rPr lang="fr-F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, y</a:t>
            </a:r>
            <a:r>
              <a:rPr lang="fr-FR" sz="1800" baseline="-25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1</a:t>
            </a:r>
            <a:r>
              <a:rPr lang="fr-F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)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= k </a:t>
            </a:r>
            <a:r>
              <a:rPr lang="fr-FR" sz="18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∙ 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G </a:t>
            </a:r>
          </a:p>
          <a:p>
            <a:pPr algn="ctr">
              <a:lnSpc>
                <a:spcPct val="150000"/>
              </a:lnSpc>
            </a:pP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10 </a:t>
            </a:r>
            <a:r>
              <a:rPr lang="fr-FR" sz="18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∙ (21, 18) = (21, 13)</a:t>
            </a:r>
          </a:p>
          <a:p>
            <a:pPr algn="ctr">
              <a:lnSpc>
                <a:spcPct val="150000"/>
              </a:lnSpc>
            </a:pP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 </a:t>
            </a:r>
            <a:r>
              <a:rPr lang="fr-FR" sz="18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≡ 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21 </a:t>
            </a:r>
            <a:r>
              <a:rPr lang="fr-FR" sz="1800" i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mod 11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sym typeface="Wingdings" panose="05000000000000000000" pitchFamily="2" charset="2"/>
              </a:rPr>
              <a:t>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r = 10</a:t>
            </a:r>
            <a:endParaRPr lang="fr-FR" sz="1800" dirty="0">
              <a:effectLst/>
              <a:latin typeface="Cambria Math" panose="020405030504060302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7A9B407C-32FC-FFCE-9321-2C55A5A2BFF4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Signer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8775D21-644A-1E4C-9685-75AA22CE560A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23</a:t>
            </a:fld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F94F9921-C8C9-B460-1807-A63F8A2FCBE5}"/>
                  </a:ext>
                </a:extLst>
              </p:cNvPr>
              <p:cNvSpPr txBox="1"/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Bob calcule la signature du message m = ‘Bonjour :)’ sur une courbe simplifiée aux paramètres (26, 3, 31, (21, 18), 11). La paire de clés de Bob est la suivante: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𝑝𝑟𝑖𝑣</m:t>
                        </m:r>
                      </m:sub>
                    </m:sSub>
                  </m:oMath>
                </a14:m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 = 3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.</m:t>
                    </m:r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F94F9921-C8C9-B460-1807-A63F8A2FCB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blipFill>
                <a:blip r:embed="rId3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2096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un hash de son message m : e = hash(m). 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Choisir un nombre aléatoire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k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dans [1, n-1]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k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G. (avec G le générateur de la courbe). On note alors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𝑟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≡ </m:t>
                    </m:r>
                    <m:sSub>
                      <m:sSub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𝑥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1</m:t>
                        </m:r>
                      </m:sub>
                    </m:sSub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𝑠</m:t>
                    </m:r>
                    <m:r>
                      <a:rPr lang="it-IT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sSup>
                      <m:sSup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p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𝑘</m:t>
                        </m:r>
                      </m:e>
                      <m:sup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𝑒</m:t>
                        </m:r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+ </m:t>
                        </m:r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𝑟</m:t>
                        </m:r>
                        <m:sSub>
                          <m:sSubPr>
                            <m:ctrlPr>
                              <a:rPr lang="en-GB" sz="18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</m:ctrlPr>
                          </m:sSubPr>
                          <m:e>
                            <m:r>
                              <a:rPr lang="fr-FR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𝐾</m:t>
                            </m:r>
                          </m:e>
                          <m:sub>
                            <m:r>
                              <a:rPr lang="fr-FR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𝑝𝑟𝑖𝑣</m:t>
                            </m:r>
                          </m:sub>
                        </m:sSub>
                      </m:e>
                    </m:d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Si s = 0, il sélectionne une autre valeur de k et on répète les deux calculs précédents.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La signature est donc la paire (r, s). Alice peut donc envoyer son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à Bob, accompagné de la paire de valeurs (r, s).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blipFill>
                <a:blip r:embed="rId2"/>
                <a:stretch>
                  <a:fillRect l="-911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BB3EBB4-7F3A-EA1B-87FF-05632F7D7C3C}"/>
                  </a:ext>
                </a:extLst>
              </p:cNvPr>
              <p:cNvSpPr txBox="1"/>
              <p:nvPr/>
            </p:nvSpPr>
            <p:spPr>
              <a:xfrm>
                <a:off x="784102" y="2699717"/>
                <a:ext cx="4084601" cy="3782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fr-FR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 = SHA3_256(m) = 10125 </a:t>
                </a:r>
                <a:r>
                  <a:rPr lang="fr-FR" sz="1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(hash)</a:t>
                </a:r>
                <a:endParaRPr lang="fr-FR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fr-FR" sz="18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k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= 10 </a:t>
                </a:r>
                <a:r>
                  <a:rPr lang="fr-FR" sz="1800" i="1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(nombre aléatoire secret)</a:t>
                </a:r>
                <a:endParaRPr lang="fr-FR" sz="1800" dirty="0"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r</a:t>
                </a:r>
                <a:r>
                  <a:rPr lang="en-GB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= 10 </a:t>
                </a:r>
                <a:r>
                  <a:rPr lang="en-GB" sz="1800" i="1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(</a:t>
                </a:r>
                <a:r>
                  <a:rPr lang="en-GB" sz="1800" i="1" dirty="0" err="1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Partie</a:t>
                </a:r>
                <a:r>
                  <a:rPr lang="en-GB" sz="1800" i="1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1 de la signature)</a:t>
                </a:r>
              </a:p>
              <a:p>
                <a:pPr>
                  <a:lnSpc>
                    <a:spcPct val="150000"/>
                  </a:lnSpc>
                </a:pPr>
                <a:endParaRPr lang="en-GB" sz="1800" i="1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On a d’abord que l’inverse de k mod 11 est égal à 10. </a:t>
                </a:r>
              </a:p>
              <a:p>
                <a:pPr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D’où :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=10</m:t>
                    </m:r>
                    <m:d>
                      <m:d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10125+ 10∗</m:t>
                        </m:r>
                        <m:r>
                          <a:rPr lang="fr-FR" sz="180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3</m:t>
                        </m:r>
                      </m:e>
                    </m:d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11</m:t>
                    </m:r>
                  </m:oMath>
                </a14:m>
                <a:endParaRPr lang="en-US" sz="1800" i="1" dirty="0">
                  <a:solidFill>
                    <a:srgbClr val="000000"/>
                  </a:solidFill>
                  <a:effectLst/>
                  <a:latin typeface="Cambria Math" panose="02040503050406030204" pitchFamily="18" charset="0"/>
                  <a:ea typeface="SimSun" panose="02010600030101010101" pitchFamily="2" charset="-122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=9</m:t>
                      </m:r>
                    </m:oMath>
                  </m:oMathPara>
                </a14:m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s = 9</a:t>
                </a:r>
                <a:endParaRPr lang="en-GB" sz="1800" dirty="0"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BB3EBB4-7F3A-EA1B-87FF-05632F7D7C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102" y="2699717"/>
                <a:ext cx="4084601" cy="3782061"/>
              </a:xfrm>
              <a:prstGeom prst="rect">
                <a:avLst/>
              </a:prstGeom>
              <a:blipFill>
                <a:blip r:embed="rId3"/>
                <a:stretch>
                  <a:fillRect l="-1343" b="-17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23041165-E731-9C47-94FA-BABFB61D7E4B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Signer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2B3221C-6228-1C77-3312-E3AD3F21D80C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24</a:t>
            </a:fld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56734FE9-6165-CD81-90F2-2BAA4ED8A1D4}"/>
                  </a:ext>
                </a:extLst>
              </p:cNvPr>
              <p:cNvSpPr txBox="1"/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Bob calcule la signature du message m = ‘Bonjour :)’ sur une courbe simplifiée aux paramètres (26, 3, 31, (21, 18), 11). La paire de clés de Bob est la suivante: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𝑝𝑟𝑖𝑣</m:t>
                        </m:r>
                      </m:sub>
                    </m:sSub>
                  </m:oMath>
                </a14:m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 = 3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.</m:t>
                    </m:r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56734FE9-6165-CD81-90F2-2BAA4ED8A1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blipFill>
                <a:blip r:embed="rId4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57249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un hash de son message m : e = hash(m). 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Choisir un nombre aléatoire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k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dans [1, n-1]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Calculer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k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G. (avec G le générateur de la courbe). On note alors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𝑟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≡ </m:t>
                    </m:r>
                    <m:sSub>
                      <m:sSub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𝑥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1</m:t>
                        </m:r>
                      </m:sub>
                    </m:sSub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</a:t>
                </a:r>
                <a14:m>
                  <m:oMath xmlns:m="http://schemas.openxmlformats.org/officeDocument/2006/math"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𝑠</m:t>
                    </m:r>
                    <m:r>
                      <a:rPr lang="it-IT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sSup>
                      <m:sSup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p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𝑘</m:t>
                        </m:r>
                      </m:e>
                      <m:sup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GB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𝑒</m:t>
                        </m:r>
                        <m:r>
                          <a:rPr lang="it-IT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+ </m:t>
                        </m:r>
                        <m:r>
                          <a:rPr lang="fr-FR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𝑟</m:t>
                        </m:r>
                        <m:sSub>
                          <m:sSubPr>
                            <m:ctrlPr>
                              <a:rPr lang="en-GB" sz="18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</m:ctrlPr>
                          </m:sSubPr>
                          <m:e>
                            <m:r>
                              <a:rPr lang="fr-FR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𝐾</m:t>
                            </m:r>
                          </m:e>
                          <m:sub>
                            <m:r>
                              <a:rPr lang="fr-FR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</a:rPr>
                              <m:t>𝑝𝑟𝑖𝑣</m:t>
                            </m:r>
                          </m:sub>
                        </m:sSub>
                      </m:e>
                    </m:d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𝑚𝑜𝑑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 </m:t>
                    </m:r>
                    <m:r>
                      <a:rPr lang="fr-FR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𝑛</m:t>
                    </m:r>
                  </m:oMath>
                </a14:m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.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Si s = 0, il sélectionne une autre valeur de k et on répète les deux calculs précédents.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spcAft>
                    <a:spcPts val="1200"/>
                  </a:spcAft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La signature est donc la paire (r, s). Alice peut donc envoyer son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à Bob, accompagné de la paire de valeurs (r, s).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5509393"/>
              </a:xfrm>
              <a:prstGeom prst="rect">
                <a:avLst/>
              </a:prstGeom>
              <a:blipFill>
                <a:blip r:embed="rId2"/>
                <a:stretch>
                  <a:fillRect l="-911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BB3EBB4-7F3A-EA1B-87FF-05632F7D7C3C}"/>
              </a:ext>
            </a:extLst>
          </p:cNvPr>
          <p:cNvSpPr txBox="1"/>
          <p:nvPr/>
        </p:nvSpPr>
        <p:spPr>
          <a:xfrm>
            <a:off x="784102" y="2699717"/>
            <a:ext cx="4084601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= SHA3_256(m) = 10125 </a:t>
            </a:r>
            <a:r>
              <a:rPr lang="fr-FR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(hash)</a:t>
            </a:r>
            <a:endParaRPr lang="fr-FR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fr-FR" sz="18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= 10 </a:t>
            </a:r>
            <a:r>
              <a:rPr lang="fr-FR" sz="1800" i="1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(nombre aléatoire secret)</a:t>
            </a:r>
            <a:endParaRPr lang="fr-FR" sz="18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GB" sz="18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lang="en-GB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= 10 </a:t>
            </a:r>
            <a:r>
              <a:rPr lang="en-GB" sz="1800" i="1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GB" sz="1800" i="1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Partie</a:t>
            </a:r>
            <a:r>
              <a:rPr lang="en-GB" sz="1800" i="1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1 de la signature)</a:t>
            </a:r>
          </a:p>
          <a:p>
            <a:pPr algn="ctr">
              <a:lnSpc>
                <a:spcPct val="150000"/>
              </a:lnSpc>
            </a:pPr>
            <a:r>
              <a:rPr lang="en-GB" sz="18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 = 9 </a:t>
            </a:r>
            <a:r>
              <a:rPr lang="en-GB" sz="1800" i="1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GB" sz="1800" i="1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Partie</a:t>
            </a:r>
            <a:r>
              <a:rPr lang="en-GB" sz="1800" i="1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2 de la signature)</a:t>
            </a:r>
          </a:p>
          <a:p>
            <a:pPr algn="ctr">
              <a:lnSpc>
                <a:spcPct val="150000"/>
              </a:lnSpc>
            </a:pPr>
            <a:endParaRPr lang="en-GB" sz="1800" i="1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endParaRPr lang="en-GB" sz="1800" i="1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GB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Signature = (r, s</a:t>
            </a:r>
            <a:r>
              <a:rPr lang="en-GB" sz="18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) = (10, 9)</a:t>
            </a:r>
            <a:endParaRPr lang="en-GB" sz="18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2047BFB7-4D44-1A9F-70DC-0975B20735ED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Signer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6075B4C-9C16-1170-37F5-91C75530590F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25</a:t>
            </a:fld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9832CBF2-7277-E82B-6CED-E2141D04FFDC}"/>
                  </a:ext>
                </a:extLst>
              </p:cNvPr>
              <p:cNvSpPr txBox="1"/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Bob calcule la signature du message m = ‘Bonjour :)’ sur une courbe simplifiée aux paramètres (26, 3, 31, (21, 18), 11). La paire de clés de Bob est la suivante: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𝑝𝑟𝑖𝑣</m:t>
                        </m:r>
                      </m:sub>
                    </m:sSub>
                  </m:oMath>
                </a14:m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 = 3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.</m:t>
                    </m:r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9832CBF2-7277-E82B-6CED-E2141D04FF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963" y="1209947"/>
                <a:ext cx="8488218" cy="1586396"/>
              </a:xfrm>
              <a:prstGeom prst="rect">
                <a:avLst/>
              </a:prstGeom>
              <a:blipFill>
                <a:blip r:embed="rId3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48627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4BDF5BB-E5BE-E207-3F8C-D6515F5980A4}"/>
                  </a:ext>
                </a:extLst>
              </p:cNvPr>
              <p:cNvSpPr txBox="1"/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Alice vérifie la signature (r=10, s=9) du message m ‘Bonjour :)’ sur une courbe simplifiée aux paramètres (26, 3, 31, (21, 18), 11). </a:t>
                </a:r>
                <a:r>
                  <a:rPr lang="fr-FR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Pour vérifier le message, il suffit d’avoir la clé publique de Bob: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 algn="just">
                  <a:lnSpc>
                    <a:spcPct val="150000"/>
                  </a:lnSpc>
                </a:pPr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4BDF5BB-E5BE-E207-3F8C-D6515F5980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blipFill>
                <a:blip r:embed="rId2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Vérifiant que r et s sont bien des entiers dans l’intervalle [1, n-1]. Si ce n’est pas le cas,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hash du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de la même manière que Alice : e = hash(m).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es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 et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rs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. Si P est le point à l’infini, alors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Si et seulement si r ≡ 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mod n, alors la signature est 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blipFill>
                <a:blip r:embed="rId3"/>
                <a:stretch>
                  <a:fillRect l="-1042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BB3EBB4-7F3A-EA1B-87FF-05632F7D7C3C}"/>
              </a:ext>
            </a:extLst>
          </p:cNvPr>
          <p:cNvSpPr txBox="1"/>
          <p:nvPr/>
        </p:nvSpPr>
        <p:spPr>
          <a:xfrm>
            <a:off x="784102" y="2699717"/>
            <a:ext cx="4084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 = 10 et s = 9 sont bien dans [1, n-1]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06FA7063-6807-6ECE-8264-B2191F0A1D00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Vérifier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6FC226A-9B93-37BC-6DBF-3C62F0035689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16407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Vérifiant que r et s sont bien des entiers dans l’intervalle [1, n-1]. Si ce n’est pas le cas,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hash du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de la même manière que Alice : e = hash(m).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es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 et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rs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. Si P est le point à l’infini, alors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Si et seulement si r ≡ 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mod n, alors la signature est 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blipFill>
                <a:blip r:embed="rId2"/>
                <a:stretch>
                  <a:fillRect l="-1042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BB3EBB4-7F3A-EA1B-87FF-05632F7D7C3C}"/>
              </a:ext>
            </a:extLst>
          </p:cNvPr>
          <p:cNvSpPr txBox="1"/>
          <p:nvPr/>
        </p:nvSpPr>
        <p:spPr>
          <a:xfrm>
            <a:off x="784102" y="2699717"/>
            <a:ext cx="40846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 = 10 et s = 9</a:t>
            </a: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18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e = SHA3_256(m) = 10125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06FA7063-6807-6ECE-8264-B2191F0A1D00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Vérifier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107FF1A-28A7-83D3-7487-5C13F100F6A2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27</a:t>
            </a:fld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FE5D1BEC-5563-B718-3C68-2FA5D5B9534B}"/>
                  </a:ext>
                </a:extLst>
              </p:cNvPr>
              <p:cNvSpPr txBox="1"/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Alice vérifie la signature (r=10, s=9) du message m ‘Bonjour :)’ sur une courbe simplifiée aux paramètres (26, 3, 31, (21, 18), 11). </a:t>
                </a:r>
                <a:r>
                  <a:rPr lang="fr-FR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Pour vérifier le message, il suffit d’avoir la clé publique de Bob: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 algn="just">
                  <a:lnSpc>
                    <a:spcPct val="150000"/>
                  </a:lnSpc>
                </a:pPr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FE5D1BEC-5563-B718-3C68-2FA5D5B953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blipFill>
                <a:blip r:embed="rId3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40774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Vérifiant que r et s sont bien des entiers dans l’intervalle [1, n-1]. Si ce n’est pas le cas,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hash du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de la même manière que Alice : e = hash(m).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es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 et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rs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. Si P est le point à l’infini, alors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Si et seulement si r ≡ 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mod n, alors la signature est 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blipFill>
                <a:blip r:embed="rId2"/>
                <a:stretch>
                  <a:fillRect l="-1042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BB3EBB4-7F3A-EA1B-87FF-05632F7D7C3C}"/>
              </a:ext>
            </a:extLst>
          </p:cNvPr>
          <p:cNvSpPr txBox="1"/>
          <p:nvPr/>
        </p:nvSpPr>
        <p:spPr>
          <a:xfrm>
            <a:off x="701963" y="2699717"/>
            <a:ext cx="433834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 = 10 et s = 9</a:t>
            </a: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1800" dirty="0">
                <a:effectLst/>
                <a:latin typeface="Cambria Math" panose="020405030504060302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e = SHA3_256(m) = 10125</a:t>
            </a:r>
          </a:p>
          <a:p>
            <a:endParaRPr lang="fr-FR" sz="1800" dirty="0">
              <a:latin typeface="Cambria Math" panose="020405030504060302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fr-FR" sz="18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Calculons l’inverse mod n de s : </a:t>
            </a:r>
          </a:p>
          <a:p>
            <a:pPr lvl="0" algn="just">
              <a:lnSpc>
                <a:spcPct val="150000"/>
              </a:lnSpc>
            </a:pPr>
            <a:r>
              <a:rPr lang="fr-FR" sz="18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s</a:t>
            </a:r>
            <a:r>
              <a:rPr lang="fr-FR" sz="1800" baseline="30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-1</a:t>
            </a:r>
            <a:r>
              <a:rPr lang="fr-FR" sz="18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 mod n = 9</a:t>
            </a:r>
            <a:r>
              <a:rPr lang="fr-FR" sz="1800" baseline="30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-1</a:t>
            </a:r>
            <a:r>
              <a:rPr lang="fr-FR" sz="18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 mod 11 = 5</a:t>
            </a:r>
            <a:endParaRPr lang="en-GB" sz="1800" dirty="0">
              <a:solidFill>
                <a:srgbClr val="000000"/>
              </a:solidFill>
              <a:effectLst/>
              <a:latin typeface="Symbol" panose="05050102010706020507" pitchFamily="18" charset="2"/>
              <a:ea typeface="SimSun" panose="02010600030101010101" pitchFamily="2" charset="-122"/>
            </a:endParaRPr>
          </a:p>
          <a:p>
            <a:pPr lvl="0" algn="just">
              <a:lnSpc>
                <a:spcPct val="150000"/>
              </a:lnSpc>
            </a:pPr>
            <a:endParaRPr lang="fr-FR" sz="1800" dirty="0">
              <a:solidFill>
                <a:srgbClr val="000000"/>
              </a:solidFill>
              <a:effectLst/>
              <a:latin typeface="Cambria Math" panose="02040503050406030204" pitchFamily="18" charset="0"/>
              <a:ea typeface="SimSun" panose="02010600030101010101" pitchFamily="2" charset="-122"/>
            </a:endParaRPr>
          </a:p>
          <a:p>
            <a:pPr lvl="0" algn="just">
              <a:lnSpc>
                <a:spcPct val="150000"/>
              </a:lnSpc>
            </a:pPr>
            <a:r>
              <a:rPr lang="fr-FR" sz="18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Calculons :</a:t>
            </a:r>
          </a:p>
          <a:p>
            <a:pPr lvl="0" algn="just">
              <a:lnSpc>
                <a:spcPct val="150000"/>
              </a:lnSpc>
            </a:pPr>
            <a:r>
              <a:rPr lang="fr-FR" sz="18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u1 = e * s</a:t>
            </a:r>
            <a:r>
              <a:rPr lang="fr-FR" sz="1800" baseline="30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-1</a:t>
            </a:r>
            <a:r>
              <a:rPr lang="fr-FR" sz="18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 mod n = 10125 * 5 mod n = 3 </a:t>
            </a:r>
          </a:p>
          <a:p>
            <a:pPr lvl="0" algn="just">
              <a:lnSpc>
                <a:spcPct val="150000"/>
              </a:lnSpc>
            </a:pPr>
            <a:r>
              <a:rPr lang="fr-FR" sz="18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u2 = r * s</a:t>
            </a:r>
            <a:r>
              <a:rPr lang="fr-FR" sz="1800" baseline="30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-1</a:t>
            </a:r>
            <a:r>
              <a:rPr lang="fr-FR" sz="18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SimSun" panose="02010600030101010101" pitchFamily="2" charset="-122"/>
              </a:rPr>
              <a:t> mod n = 10 * 5 mod 11 = 6.</a:t>
            </a:r>
            <a:endParaRPr lang="en-GB" sz="1800" dirty="0">
              <a:solidFill>
                <a:srgbClr val="000000"/>
              </a:solidFill>
              <a:effectLst/>
              <a:latin typeface="Symbol" panose="05050102010706020507" pitchFamily="18" charset="2"/>
              <a:ea typeface="SimSun" panose="02010600030101010101" pitchFamily="2" charset="-122"/>
            </a:endParaRP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06FA7063-6807-6ECE-8264-B2191F0A1D00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Vérifier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247C2CF-48D1-9912-5443-ACD6BCE99374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28</a:t>
            </a:fld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B15A37FC-F308-6B1E-FF81-E17276D0E3F6}"/>
                  </a:ext>
                </a:extLst>
              </p:cNvPr>
              <p:cNvSpPr txBox="1"/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Alice vérifie la signature (r=10, s=9) du message m ‘Bonjour :)’ sur une courbe simplifiée aux paramètres (26, 3, 31, (21, 18), 11). </a:t>
                </a:r>
                <a:r>
                  <a:rPr lang="fr-FR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Pour vérifier le message, il suffit d’avoir la clé publique de Bob: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 algn="just">
                  <a:lnSpc>
                    <a:spcPct val="150000"/>
                  </a:lnSpc>
                </a:pPr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B15A37FC-F308-6B1E-FF81-E17276D0E3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blipFill>
                <a:blip r:embed="rId3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45349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Vérifiant que r et s sont bien des entiers dans l’intervalle [1, n-1]. Si ce n’est pas le cas,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hash du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de la même manière que Alice : e = hash(m).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es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 et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rs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. Si P est le point à l’infini, alors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Si et seulement si r ≡ 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mod n, alors la signature est 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blipFill>
                <a:blip r:embed="rId2"/>
                <a:stretch>
                  <a:fillRect l="-1042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BB3EBB4-7F3A-EA1B-87FF-05632F7D7C3C}"/>
                  </a:ext>
                </a:extLst>
              </p:cNvPr>
              <p:cNvSpPr txBox="1"/>
              <p:nvPr/>
            </p:nvSpPr>
            <p:spPr>
              <a:xfrm>
                <a:off x="701963" y="2699717"/>
                <a:ext cx="4338349" cy="3782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r = 10 et s = 9</a:t>
                </a:r>
              </a:p>
              <a:p>
                <a:endParaRPr lang="en-GB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e = SHA3_256(m) = 10125</a:t>
                </a:r>
                <a:endParaRPr lang="fr-FR" sz="18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50000"/>
                  </a:lnSpc>
                </a:pPr>
                <a:r>
                  <a:rPr lang="en-US" sz="18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u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 = 3</a:t>
                </a:r>
              </a:p>
              <a:p>
                <a:pPr lvl="0" algn="just">
                  <a:lnSpc>
                    <a:spcPct val="150000"/>
                  </a:lnSpc>
                </a:pPr>
                <a:r>
                  <a:rPr lang="en-US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u2 = 6</a:t>
                </a:r>
              </a:p>
              <a:p>
                <a:pPr lvl="0" algn="just">
                  <a:lnSpc>
                    <a:spcPct val="150000"/>
                  </a:lnSpc>
                </a:pPr>
                <a:endParaRPr lang="en-US" sz="18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50000"/>
                  </a:lnSpc>
                </a:pP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P(x</a:t>
                </a:r>
                <a:r>
                  <a:rPr lang="fr-FR" sz="1800" baseline="-250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 y</a:t>
                </a:r>
                <a:r>
                  <a:rPr lang="fr-FR" sz="1800" baseline="-250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)  = u</a:t>
                </a:r>
                <a:r>
                  <a:rPr lang="fr-FR" sz="1800" baseline="-250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u</a:t>
                </a:r>
                <a:r>
                  <a:rPr lang="fr-FR" sz="1800" baseline="-250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2 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endParaRPr lang="fr-FR" sz="1800" dirty="0"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50000"/>
                  </a:lnSpc>
                </a:pPr>
                <a:r>
                  <a:rPr lang="fr-FR" sz="18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               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= 3 ∙ (21, 18) + 6 ∙ (22, 30)</a:t>
                </a:r>
              </a:p>
              <a:p>
                <a:pPr lvl="0" algn="just">
                  <a:lnSpc>
                    <a:spcPct val="150000"/>
                  </a:lnSpc>
                </a:pPr>
                <a:r>
                  <a:rPr lang="fr-FR" sz="1800" dirty="0"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               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= (21, 13)</a:t>
                </a:r>
                <a:endParaRPr lang="fr-FR" sz="1800" dirty="0">
                  <a:solidFill>
                    <a:srgbClr val="000000"/>
                  </a:solidFill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x</a:t>
                </a:r>
                <a:r>
                  <a:rPr lang="fr-FR" sz="1800" baseline="-25000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= 21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BB3EBB4-7F3A-EA1B-87FF-05632F7D7C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963" y="2699717"/>
                <a:ext cx="4338349" cy="3782061"/>
              </a:xfrm>
              <a:prstGeom prst="rect">
                <a:avLst/>
              </a:prstGeom>
              <a:blipFill>
                <a:blip r:embed="rId3"/>
                <a:stretch>
                  <a:fillRect l="-1124" t="-968" b="-258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06FA7063-6807-6ECE-8264-B2191F0A1D00}"/>
              </a:ext>
            </a:extLst>
          </p:cNvPr>
          <p:cNvSpPr txBox="1"/>
          <p:nvPr/>
        </p:nvSpPr>
        <p:spPr>
          <a:xfrm>
            <a:off x="784102" y="11792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Vérifier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E7F9CB8-1DE9-1922-0AA8-A9F3EBCC34FC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29</a:t>
            </a:fld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EFF4AB73-7516-4455-2C65-5C1BF1565C4D}"/>
                  </a:ext>
                </a:extLst>
              </p:cNvPr>
              <p:cNvSpPr txBox="1"/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Alice vérifie la signature (r=10, s=9) du message m ‘Bonjour :)’ sur une courbe simplifiée aux paramètres (26, 3, 31, (21, 18), 11). </a:t>
                </a:r>
                <a:r>
                  <a:rPr lang="fr-FR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Pour vérifier le message, il suffit d’avoir la clé publique de Bob: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 algn="just">
                  <a:lnSpc>
                    <a:spcPct val="150000"/>
                  </a:lnSpc>
                </a:pPr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EFF4AB73-7516-4455-2C65-5C1BF1565C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blipFill>
                <a:blip r:embed="rId4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0298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7;p28">
            <a:extLst>
              <a:ext uri="{FF2B5EF4-FFF2-40B4-BE49-F238E27FC236}">
                <a16:creationId xmlns:a16="http://schemas.microsoft.com/office/drawing/2014/main" id="{45294835-3CCD-A150-3F8E-D6B03F6D53EA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Fonction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hachage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49D72A-D2A5-531C-3BC8-EE73C0856AC4}"/>
              </a:ext>
            </a:extLst>
          </p:cNvPr>
          <p:cNvSpPr txBox="1"/>
          <p:nvPr/>
        </p:nvSpPr>
        <p:spPr>
          <a:xfrm>
            <a:off x="963038" y="1316736"/>
            <a:ext cx="7937771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Une fonction de hachage va d’un ensemble de données de taille arbitraire vers un ensemble de données de taille fixe. (</a:t>
            </a:r>
            <a:r>
              <a:rPr lang="fr-FR" sz="2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eg</a:t>
            </a:r>
            <a:r>
              <a:rPr lang="fr-FR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{0,1}</a:t>
            </a:r>
            <a:r>
              <a:rPr lang="fr-FR" sz="2800" baseline="30000" dirty="0">
                <a:latin typeface="Harlow Solid Italic" panose="04030604020F02020D02" pitchFamily="82" charset="0"/>
                <a:ea typeface="Times New Roman" panose="02020603050405020304" pitchFamily="18" charset="0"/>
              </a:rPr>
              <a:t>l</a:t>
            </a:r>
            <a:r>
              <a:rPr lang="fr-FR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).</a:t>
            </a:r>
          </a:p>
          <a:p>
            <a:endParaRPr lang="fr-FR" sz="28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/>
              <a:t>Rapide</a:t>
            </a:r>
            <a:endParaRPr lang="en-US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/>
              <a:t>Déterministe</a:t>
            </a:r>
            <a:endParaRPr lang="en-US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/>
              <a:t>Irréversible</a:t>
            </a:r>
            <a:endParaRPr lang="en-US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/>
              <a:t>Résistant</a:t>
            </a:r>
            <a:r>
              <a:rPr lang="en-US" sz="2800" dirty="0"/>
              <a:t> aux collisions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“</a:t>
            </a:r>
            <a:r>
              <a:rPr lang="en-US" sz="2800" dirty="0" err="1"/>
              <a:t>Effet</a:t>
            </a:r>
            <a:r>
              <a:rPr lang="en-US" sz="2800" dirty="0"/>
              <a:t> </a:t>
            </a:r>
            <a:r>
              <a:rPr lang="en-US" sz="2800" dirty="0" err="1"/>
              <a:t>d’avalanche</a:t>
            </a:r>
            <a:r>
              <a:rPr lang="en-US" sz="2800" dirty="0"/>
              <a:t>”</a:t>
            </a:r>
          </a:p>
          <a:p>
            <a:endParaRPr lang="en-GB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GB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3F588C0-865B-F76A-F606-D4D7DB8BF370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227926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/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Vérifiant que r et s sont bien des entiers dans l’intervalle [1, n-1]. Si ce n’est pas le cas,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hash du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de la même manière que Alice : e = hash(m).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es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 et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rs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. Si P est le point à l’infini, alors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Si et seulement si r ≡ 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mod n, alors la signature est 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DDCB46-BFC2-356A-FC02-E8D2A457A3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1922" y="2533464"/>
                <a:ext cx="4682836" cy="4878259"/>
              </a:xfrm>
              <a:prstGeom prst="rect">
                <a:avLst/>
              </a:prstGeom>
              <a:blipFill>
                <a:blip r:embed="rId2"/>
                <a:stretch>
                  <a:fillRect l="-1042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BB3EBB4-7F3A-EA1B-87FF-05632F7D7C3C}"/>
                  </a:ext>
                </a:extLst>
              </p:cNvPr>
              <p:cNvSpPr txBox="1"/>
              <p:nvPr/>
            </p:nvSpPr>
            <p:spPr>
              <a:xfrm>
                <a:off x="701963" y="2699718"/>
                <a:ext cx="4338349" cy="37817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r = 10 et s = 9</a:t>
                </a:r>
              </a:p>
              <a:p>
                <a:endParaRPr lang="en-GB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e = SHA3_256(m) = 10125</a:t>
                </a:r>
                <a:endParaRPr lang="en-US" sz="1800" dirty="0"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50000"/>
                  </a:lnSpc>
                </a:pP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P(x</a:t>
                </a:r>
                <a:r>
                  <a:rPr lang="fr-FR" sz="1800" baseline="-250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 y</a:t>
                </a:r>
                <a:r>
                  <a:rPr lang="fr-FR" sz="1800" baseline="-250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fr-FR" sz="1800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) = (21, 13)</a:t>
                </a:r>
                <a:endParaRPr lang="fr-FR" sz="1800" dirty="0">
                  <a:solidFill>
                    <a:srgbClr val="000000"/>
                  </a:solidFill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x</a:t>
                </a:r>
                <a:r>
                  <a:rPr lang="fr-FR" sz="1800" baseline="-25000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= 21</a:t>
                </a:r>
              </a:p>
              <a:p>
                <a:pPr lvl="0" algn="just">
                  <a:lnSpc>
                    <a:spcPct val="150000"/>
                  </a:lnSpc>
                </a:pPr>
                <a:endParaRPr lang="fr-FR" sz="1800" dirty="0"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Il ne reste plus qu’à vérifier que </a:t>
                </a:r>
              </a:p>
              <a:p>
                <a:pPr lvl="0"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𝑟</m:t>
                      </m:r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 =</m:t>
                      </m:r>
                      <m:sSub>
                        <m:sSubPr>
                          <m:ctrlPr>
                            <a:rPr lang="en-GB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</m:ctrlPr>
                        </m:sSubPr>
                        <m:e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𝑥</m:t>
                          </m:r>
                        </m:e>
                        <m:sub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1</m:t>
                          </m:r>
                        </m:sub>
                      </m:sSub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 </m:t>
                      </m:r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𝑚𝑜𝑑</m:t>
                      </m:r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 </m:t>
                      </m:r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𝑛</m:t>
                      </m:r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  </m:t>
                      </m:r>
                    </m:oMath>
                  </m:oMathPara>
                </a14:m>
                <a:endParaRPr lang="en-US" sz="1800" i="1" dirty="0">
                  <a:solidFill>
                    <a:srgbClr val="000000"/>
                  </a:solidFill>
                  <a:effectLst/>
                  <a:latin typeface="Cambria Math" panose="02040503050406030204" pitchFamily="18" charset="0"/>
                  <a:ea typeface="SimSun" panose="02010600030101010101" pitchFamily="2" charset="-122"/>
                </a:endParaRPr>
              </a:p>
              <a:p>
                <a:pPr lvl="0"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21 </m:t>
                      </m:r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𝑚𝑜𝑑</m:t>
                      </m:r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 11 = 10 = </m:t>
                      </m:r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𝑟</m:t>
                      </m:r>
                    </m:oMath>
                  </m:oMathPara>
                </a14:m>
                <a:endParaRPr lang="fr-FR" sz="1800" dirty="0">
                  <a:solidFill>
                    <a:srgbClr val="000000"/>
                  </a:solidFill>
                  <a:effectLst/>
                  <a:latin typeface="Cambria Math" panose="02040503050406030204" pitchFamily="18" charset="0"/>
                  <a:ea typeface="SimSun" panose="02010600030101010101" pitchFamily="2" charset="-122"/>
                </a:endParaRPr>
              </a:p>
              <a:p>
                <a:pPr lvl="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La signature est bien valide. </a:t>
                </a:r>
                <a:endParaRPr lang="en-GB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BB3EBB4-7F3A-EA1B-87FF-05632F7D7C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963" y="2699718"/>
                <a:ext cx="4338349" cy="3781741"/>
              </a:xfrm>
              <a:prstGeom prst="rect">
                <a:avLst/>
              </a:prstGeom>
              <a:blipFill>
                <a:blip r:embed="rId3"/>
                <a:stretch>
                  <a:fillRect l="-1124" t="-968" b="-161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06FA7063-6807-6ECE-8264-B2191F0A1D00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ECDSA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Vérifier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un message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9DADDA0-369D-A6C8-B5D3-2D5B0F1F9672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30</a:t>
            </a:fld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7702E89E-98E2-5793-D349-C2E1A74DFE3B}"/>
                  </a:ext>
                </a:extLst>
              </p:cNvPr>
              <p:cNvSpPr txBox="1"/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7200" algn="just">
                  <a:lnSpc>
                    <a:spcPct val="150000"/>
                  </a:lnSpc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Montrons en pratique comment Alice vérifie la signature (r=10, s=9) du message m ‘Bonjour :)’ sur une courbe simplifiée aux paramètres (26, 3, 31, (21, 18), 11). </a:t>
                </a:r>
                <a:r>
                  <a:rPr lang="fr-FR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Pour vérifier le message, il suffit d’avoir la clé publique de Bob: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</m:t>
                        </m:r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𝑢𝑏</m:t>
                        </m:r>
                      </m:sub>
                    </m:sSub>
                    <m:r>
                      <a:rPr lang="fr-FR" sz="1800" b="0" i="1" smtClean="0">
                        <a:latin typeface="Cambria Math" panose="02040503050406030204" pitchFamily="18" charset="0"/>
                        <a:ea typeface="SimSun" panose="02010600030101010101" pitchFamily="2" charset="-122"/>
                      </a:rPr>
                      <m:t>=</m:t>
                    </m:r>
                    <m:d>
                      <m:dPr>
                        <m:ctrlP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dPr>
                      <m:e>
                        <m:r>
                          <a:rPr lang="fr-FR" sz="1800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22, 30</m:t>
                        </m:r>
                      </m:e>
                    </m:d>
                  </m:oMath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 algn="just">
                  <a:lnSpc>
                    <a:spcPct val="150000"/>
                  </a:lnSpc>
                </a:pPr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9" name="TextBox 2">
                <a:extLst>
                  <a:ext uri="{FF2B5EF4-FFF2-40B4-BE49-F238E27FC236}">
                    <a16:creationId xmlns:a16="http://schemas.microsoft.com/office/drawing/2014/main" id="{7702E89E-98E2-5793-D349-C2E1A74DFE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594" y="1276465"/>
                <a:ext cx="8488218" cy="2001895"/>
              </a:xfrm>
              <a:prstGeom prst="rect">
                <a:avLst/>
              </a:prstGeom>
              <a:blipFill>
                <a:blip r:embed="rId4"/>
                <a:stretch>
                  <a:fillRect l="-574" r="-5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73813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ECF3FA71-78CB-9771-78B9-F4F5852EB0CD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dirty="0">
                <a:solidFill>
                  <a:srgbClr val="333333"/>
                </a:solidFill>
              </a:rPr>
              <a:t>CVE 21449 – 2022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40D5A9-3D06-1A72-BE81-D3233C049789}"/>
              </a:ext>
            </a:extLst>
          </p:cNvPr>
          <p:cNvSpPr txBox="1"/>
          <p:nvPr/>
        </p:nvSpPr>
        <p:spPr>
          <a:xfrm>
            <a:off x="784102" y="1764145"/>
            <a:ext cx="846149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Cette vulnérabilité ne provient </a:t>
            </a:r>
            <a:r>
              <a:rPr lang="fr-FR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pas</a:t>
            </a:r>
            <a:r>
              <a:rPr lang="fr-FR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dans l’ECDSA lui-même, mais plutôt dans une </a:t>
            </a:r>
            <a:r>
              <a:rPr lang="fr-FR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mauvaise implémentation</a:t>
            </a:r>
            <a:r>
              <a:rPr lang="fr-FR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 existé de Java 15 à Java 18 (Sept 2020 – Avril 2022).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Sévérité de 7,5/10</a:t>
            </a:r>
          </a:p>
          <a:p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Permet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à des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attaquant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identifiés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créer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supprimer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modifier les droits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d’accès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à toutes les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données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 Java Oracle 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 = 0, s = 0)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BE8A4F5-5395-0D62-FF17-E26E0135F9A3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31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345866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7F2C2F32-7599-A663-B185-211ACF1BC7DC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dirty="0">
                <a:solidFill>
                  <a:srgbClr val="333333"/>
                </a:solidFill>
              </a:rPr>
              <a:t>CVE 21449 – 2022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Zone de texte 2">
            <a:extLst>
              <a:ext uri="{FF2B5EF4-FFF2-40B4-BE49-F238E27FC236}">
                <a16:creationId xmlns:a16="http://schemas.microsoft.com/office/drawing/2014/main" id="{67872148-65DA-08FB-EFEB-4B3C6410BAD0}"/>
              </a:ext>
            </a:extLst>
          </p:cNvPr>
          <p:cNvSpPr txBox="1"/>
          <p:nvPr/>
        </p:nvSpPr>
        <p:spPr>
          <a:xfrm>
            <a:off x="259758" y="2551935"/>
            <a:ext cx="4682836" cy="3870035"/>
          </a:xfrm>
          <a:prstGeom prst="rect">
            <a:avLst/>
          </a:prstGeom>
          <a:solidFill>
            <a:srgbClr val="FFFFFF"/>
          </a:solidFill>
          <a:ln w="9528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450215" marR="510540">
              <a:lnSpc>
                <a:spcPct val="200000"/>
              </a:lnSpc>
              <a:spcAft>
                <a:spcPts val="0"/>
              </a:spcAft>
            </a:pPr>
            <a:r>
              <a:rPr lang="fr-FR" sz="1800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Hei" panose="02010609060101010101" pitchFamily="49" charset="-122"/>
              </a:rPr>
              <a:t>Java ne vérifie pas si r = s = 0</a:t>
            </a:r>
            <a:r>
              <a:rPr lang="fr-FR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marL="450215" marR="510540">
              <a:lnSpc>
                <a:spcPct val="200000"/>
              </a:lnSpc>
              <a:spcAft>
                <a:spcPts val="0"/>
              </a:spcAft>
            </a:pPr>
            <a:r>
              <a:rPr lang="fr-FR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Dans les versions précédentes à Java 15, ce contrôle était présent, mais c’est dans la réécriture du code des courbes elliptiques de C++ vers Java que ce contrôle a été oublié.</a:t>
            </a:r>
            <a:endParaRPr lang="en-GB" sz="20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indent="457200">
              <a:lnSpc>
                <a:spcPct val="200000"/>
              </a:lnSpc>
            </a:pPr>
            <a:r>
              <a:rPr lang="fr-FR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 </a:t>
            </a:r>
            <a:endParaRPr lang="en-GB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004A518-2FA0-0481-F0A0-4BD7B7A93863}"/>
                  </a:ext>
                </a:extLst>
              </p:cNvPr>
              <p:cNvSpPr txBox="1"/>
              <p:nvPr/>
            </p:nvSpPr>
            <p:spPr>
              <a:xfrm>
                <a:off x="5138031" y="2047824"/>
                <a:ext cx="4682836" cy="4878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Vérifiant que r et s sont bien des entiers dans l’intervalle [1, n-1]. Si ce n’est pas le cas,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hash du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de la même manière que Alice : e = hash(m).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es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 et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rs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. Si P est le point à l’infini, alors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Si et seulement si r ≡ 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mod n, alors la signature est 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004A518-2FA0-0481-F0A0-4BD7B7A938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8031" y="2047824"/>
                <a:ext cx="4682836" cy="4878259"/>
              </a:xfrm>
              <a:prstGeom prst="rect">
                <a:avLst/>
              </a:prstGeom>
              <a:blipFill>
                <a:blip r:embed="rId2"/>
                <a:stretch>
                  <a:fillRect l="-1042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D5D26898-AF22-2D3C-D990-E8F45489A568}"/>
              </a:ext>
            </a:extLst>
          </p:cNvPr>
          <p:cNvSpPr/>
          <p:nvPr/>
        </p:nvSpPr>
        <p:spPr>
          <a:xfrm>
            <a:off x="5138031" y="2047824"/>
            <a:ext cx="4597096" cy="12625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CEBD2F-E46E-16CB-136D-096691EB4065}"/>
              </a:ext>
            </a:extLst>
          </p:cNvPr>
          <p:cNvSpPr txBox="1"/>
          <p:nvPr/>
        </p:nvSpPr>
        <p:spPr>
          <a:xfrm>
            <a:off x="2236339" y="1300792"/>
            <a:ext cx="5412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/>
              <a:t>r = 0, s = 0</a:t>
            </a:r>
            <a:endParaRPr lang="en-GB" sz="3200" b="1" i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8F3BEA6-05D8-BC2F-9571-1B25C994C9C1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32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79693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7F2C2F32-7599-A663-B185-211ACF1BC7DC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dirty="0">
                <a:solidFill>
                  <a:srgbClr val="333333"/>
                </a:solidFill>
              </a:rPr>
              <a:t>CVE 21449 – 2022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Zone de texte 2">
                <a:extLst>
                  <a:ext uri="{FF2B5EF4-FFF2-40B4-BE49-F238E27FC236}">
                    <a16:creationId xmlns:a16="http://schemas.microsoft.com/office/drawing/2014/main" id="{67872148-65DA-08FB-EFEB-4B3C6410BAD0}"/>
                  </a:ext>
                </a:extLst>
              </p:cNvPr>
              <p:cNvSpPr txBox="1"/>
              <p:nvPr/>
            </p:nvSpPr>
            <p:spPr>
              <a:xfrm>
                <a:off x="259758" y="2551935"/>
                <a:ext cx="4682836" cy="4218320"/>
              </a:xfrm>
              <a:prstGeom prst="rect">
                <a:avLst/>
              </a:prstGeom>
              <a:solidFill>
                <a:srgbClr val="FFFFFF"/>
              </a:solidFill>
              <a:ln w="9528">
                <a:solidFill>
                  <a:srgbClr val="000000"/>
                </a:solidFill>
                <a:prstDash val="solid"/>
              </a:ln>
            </p:spPr>
            <p:txBody>
              <a:bodyPr vert="horz" wrap="square" lIns="91440" tIns="45720" rIns="91440" bIns="45720" anchor="t" anchorCtr="0" compatLnSpc="0">
                <a:noAutofit/>
              </a:bodyPr>
              <a:lstStyle/>
              <a:p>
                <a:pPr marL="450215" marR="510540">
                  <a:lnSpc>
                    <a:spcPct val="200000"/>
                  </a:lnSpc>
                  <a:spcAft>
                    <a:spcPts val="0"/>
                  </a:spcAft>
                </a:pPr>
                <a:r>
                  <a:rPr lang="fr-FR" sz="1800" b="1" i="1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L’inverse modulo de s est calculé par le Théorème de Fermat</a:t>
                </a:r>
                <a:endParaRPr lang="fr-FR" sz="1800" b="1" i="1" dirty="0">
                  <a:solidFill>
                    <a:srgbClr val="000000"/>
                  </a:solidFill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450215" marR="510540">
                  <a:lnSpc>
                    <a:spcPct val="200000"/>
                  </a:lnSpc>
                  <a:spcAft>
                    <a:spcPts val="0"/>
                  </a:spcAft>
                </a:pP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L’implémentation de Java utilise le Petit Théorème de Fermat pour calculer l’inverse s modulo n :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450215" marR="521335" indent="457200" algn="ctr">
                  <a:lnSpc>
                    <a:spcPct val="15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</m:ctrlPr>
                        </m:sSupPr>
                        <m:e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𝑠</m:t>
                          </m:r>
                        </m:e>
                        <m:sup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𝑛</m:t>
                          </m:r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−2</m:t>
                          </m:r>
                        </m:sup>
                      </m:sSup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=</m:t>
                      </m:r>
                      <m:sSup>
                        <m:sSupPr>
                          <m:ctrlPr>
                            <a:rPr lang="en-GB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</m:ctrlPr>
                        </m:sSupPr>
                        <m:e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𝑠</m:t>
                          </m:r>
                        </m:e>
                        <m:sup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−1</m:t>
                          </m:r>
                        </m:sup>
                      </m:sSup>
                      <m:r>
                        <a:rPr lang="fr-FR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</a:rPr>
                        <m:t> </m:t>
                      </m:r>
                      <m:d>
                        <m:dPr>
                          <m:ctrlP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</m:ctrlPr>
                        </m:dPr>
                        <m:e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𝑚𝑜𝑑</m:t>
                          </m:r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 </m:t>
                          </m:r>
                          <m:r>
                            <a:rPr lang="fr-FR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1800" i="1" dirty="0">
                  <a:solidFill>
                    <a:srgbClr val="000000"/>
                  </a:solidFill>
                  <a:effectLst/>
                  <a:latin typeface="Cambria Math" panose="02040503050406030204" pitchFamily="18" charset="0"/>
                  <a:ea typeface="SimSun" panose="02010600030101010101" pitchFamily="2" charset="-122"/>
                </a:endParaRPr>
              </a:p>
              <a:p>
                <a:pPr marL="450215" marR="521335" indent="457200" algn="ctr">
                  <a:lnSpc>
                    <a:spcPct val="15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240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sz="18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fr-FR" sz="18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p>
                      <m:r>
                        <a:rPr lang="fr-FR" sz="1800" i="1"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GB" sz="24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sz="18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fr-FR" sz="18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fr-FR" sz="18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−2</m:t>
                          </m:r>
                        </m:sup>
                      </m:sSup>
                      <m:r>
                        <a:rPr lang="fr-FR" sz="1800" i="1"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sz="24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sz="18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0</m:t>
                          </m:r>
                        </m:e>
                        <m:sup>
                          <m:r>
                            <a:rPr lang="fr-FR" sz="18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fr-FR" sz="1800" i="1">
                              <a:effectLst/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−2</m:t>
                          </m:r>
                        </m:sup>
                      </m:sSup>
                      <m:r>
                        <a:rPr lang="fr-FR" sz="1800" i="1">
                          <a:effectLst/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= 0</m:t>
                      </m:r>
                    </m:oMath>
                  </m:oMathPara>
                </a14:m>
                <a:endParaRPr lang="en-GB" sz="18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450215" marR="521335" indent="457200" algn="ctr">
                  <a:lnSpc>
                    <a:spcPct val="150000"/>
                  </a:lnSpc>
                  <a:spcAft>
                    <a:spcPts val="0"/>
                  </a:spcAft>
                </a:pPr>
                <a:r>
                  <a:rPr lang="en-GB" sz="1800" dirty="0" err="1">
                    <a:latin typeface="Times New Roman" panose="02020603050405020304" pitchFamily="18" charset="0"/>
                    <a:ea typeface="SimSun" panose="02010600030101010101" pitchFamily="2" charset="-122"/>
                  </a:rPr>
                  <a:t>Donc</a:t>
                </a:r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 </a:t>
                </a:r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=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en-GB" sz="1800" dirty="0">
                    <a:latin typeface="Times New Roman" panose="02020603050405020304" pitchFamily="18" charset="0"/>
                    <a:ea typeface="SimSun" panose="02010600030101010101" pitchFamily="2" charset="-122"/>
                  </a:rPr>
                  <a:t>= 0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>
                  <a:lnSpc>
                    <a:spcPct val="200000"/>
                  </a:lnSpc>
                </a:pPr>
                <a:r>
                  <a:rPr lang="fr-FR" sz="12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 </a:t>
                </a:r>
                <a:endParaRPr lang="en-GB" sz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</p:txBody>
          </p:sp>
        </mc:Choice>
        <mc:Fallback xmlns="">
          <p:sp>
            <p:nvSpPr>
              <p:cNvPr id="4" name="Zone de texte 2">
                <a:extLst>
                  <a:ext uri="{FF2B5EF4-FFF2-40B4-BE49-F238E27FC236}">
                    <a16:creationId xmlns:a16="http://schemas.microsoft.com/office/drawing/2014/main" id="{67872148-65DA-08FB-EFEB-4B3C6410BA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758" y="2551935"/>
                <a:ext cx="4682836" cy="42183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9528">
                <a:solidFill>
                  <a:srgbClr val="000000"/>
                </a:solidFill>
                <a:prstDash val="solid"/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004A518-2FA0-0481-F0A0-4BD7B7A93863}"/>
                  </a:ext>
                </a:extLst>
              </p:cNvPr>
              <p:cNvSpPr txBox="1"/>
              <p:nvPr/>
            </p:nvSpPr>
            <p:spPr>
              <a:xfrm>
                <a:off x="5138031" y="2047824"/>
                <a:ext cx="4682836" cy="4878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Vérifiant que r et s sont bien des entiers dans l’intervalle [1, n-1]. Si ce n’est pas le cas,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hash du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de la même manière que Alice : e = hash(m).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es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 et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rs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. Si P est le point à l’infini, alors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Si et seulement si r ≡ 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mod n, alors la signature est 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004A518-2FA0-0481-F0A0-4BD7B7A938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8031" y="2047824"/>
                <a:ext cx="4682836" cy="4878259"/>
              </a:xfrm>
              <a:prstGeom prst="rect">
                <a:avLst/>
              </a:prstGeom>
              <a:blipFill>
                <a:blip r:embed="rId2"/>
                <a:stretch>
                  <a:fillRect l="-1042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D5D26898-AF22-2D3C-D990-E8F45489A568}"/>
              </a:ext>
            </a:extLst>
          </p:cNvPr>
          <p:cNvSpPr/>
          <p:nvPr/>
        </p:nvSpPr>
        <p:spPr>
          <a:xfrm>
            <a:off x="5138031" y="4209132"/>
            <a:ext cx="4597096" cy="3905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ED2018-68DB-3A00-735C-270C0B758B34}"/>
              </a:ext>
            </a:extLst>
          </p:cNvPr>
          <p:cNvSpPr txBox="1"/>
          <p:nvPr/>
        </p:nvSpPr>
        <p:spPr>
          <a:xfrm>
            <a:off x="2236339" y="1300792"/>
            <a:ext cx="5412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/>
              <a:t>r = 0, s = 0</a:t>
            </a:r>
            <a:endParaRPr lang="en-GB" sz="3200" b="1" i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98C57F5-8C79-F994-87E9-65D3A5F7D35B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33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89415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7F2C2F32-7599-A663-B185-211ACF1BC7DC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dirty="0">
                <a:solidFill>
                  <a:srgbClr val="333333"/>
                </a:solidFill>
              </a:rPr>
              <a:t>CVE 21449 – 2022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Zone de texte 2">
                <a:extLst>
                  <a:ext uri="{FF2B5EF4-FFF2-40B4-BE49-F238E27FC236}">
                    <a16:creationId xmlns:a16="http://schemas.microsoft.com/office/drawing/2014/main" id="{67872148-65DA-08FB-EFEB-4B3C6410BAD0}"/>
                  </a:ext>
                </a:extLst>
              </p:cNvPr>
              <p:cNvSpPr txBox="1"/>
              <p:nvPr/>
            </p:nvSpPr>
            <p:spPr>
              <a:xfrm>
                <a:off x="259758" y="2551935"/>
                <a:ext cx="4682836" cy="4218320"/>
              </a:xfrm>
              <a:prstGeom prst="rect">
                <a:avLst/>
              </a:prstGeom>
              <a:solidFill>
                <a:srgbClr val="FFFFFF"/>
              </a:solidFill>
              <a:ln w="9528">
                <a:solidFill>
                  <a:srgbClr val="000000"/>
                </a:solidFill>
                <a:prstDash val="solid"/>
              </a:ln>
            </p:spPr>
            <p:txBody>
              <a:bodyPr vert="horz" wrap="square" lIns="91440" tIns="45720" rIns="91440" bIns="45720" anchor="t" anchorCtr="0" compatLnSpc="0">
                <a:noAutofit/>
              </a:bodyPr>
              <a:lstStyle/>
              <a:p>
                <a:pPr marL="450215" marR="510540">
                  <a:lnSpc>
                    <a:spcPct val="200000"/>
                  </a:lnSpc>
                  <a:spcAft>
                    <a:spcPts val="0"/>
                  </a:spcAft>
                </a:pPr>
                <a:r>
                  <a:rPr lang="fr-FR" sz="1800" b="1" i="1" dirty="0"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Le point P</a:t>
                </a:r>
                <a:endParaRPr lang="fr-FR" sz="1800" b="1" i="1" dirty="0">
                  <a:solidFill>
                    <a:srgbClr val="000000"/>
                  </a:solidFill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540385" marR="517525" indent="457200" algn="ctr">
                  <a:lnSpc>
                    <a:spcPct val="150000"/>
                  </a:lnSpc>
                  <a:spcAft>
                    <a:spcPts val="0"/>
                  </a:spcAft>
                </a:pP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P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=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0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0</a:t>
                </a:r>
                <a:r>
                  <a:rPr lang="fr-FR" sz="1800" i="1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endParaRPr lang="en-GB" sz="1800" baseline="-25000" dirty="0"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540385" marR="517525" indent="457200" algn="just">
                  <a:lnSpc>
                    <a:spcPct val="150000"/>
                  </a:lnSpc>
                  <a:spcAft>
                    <a:spcPts val="0"/>
                  </a:spcAft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Tout point sur une courbe elliptique multiplié par 0 donne le point à l’infini: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540385" marR="517525" indent="457200" algn="ctr">
                  <a:lnSpc>
                    <a:spcPct val="150000"/>
                  </a:lnSpc>
                  <a:spcAft>
                    <a:spcPts val="0"/>
                  </a:spcAft>
                </a:pP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P = O </a:t>
                </a:r>
                <a:r>
                  <a:rPr lang="it-IT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O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540385" marR="517525" indent="457200" algn="ctr">
                  <a:lnSpc>
                    <a:spcPct val="150000"/>
                  </a:lnSpc>
                  <a:spcAft>
                    <a:spcPts val="0"/>
                  </a:spcAft>
                </a:pP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P = O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indent="457200">
                  <a:lnSpc>
                    <a:spcPct val="200000"/>
                  </a:lnSpc>
                </a:pPr>
                <a:endParaRPr lang="en-GB" sz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</p:txBody>
          </p:sp>
        </mc:Choice>
        <mc:Fallback>
          <p:sp>
            <p:nvSpPr>
              <p:cNvPr id="4" name="Zone de texte 2">
                <a:extLst>
                  <a:ext uri="{FF2B5EF4-FFF2-40B4-BE49-F238E27FC236}">
                    <a16:creationId xmlns:a16="http://schemas.microsoft.com/office/drawing/2014/main" id="{67872148-65DA-08FB-EFEB-4B3C6410BA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758" y="2551935"/>
                <a:ext cx="4682836" cy="42183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9528">
                <a:solidFill>
                  <a:srgbClr val="000000"/>
                </a:solidFill>
                <a:prstDash val="solid"/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004A518-2FA0-0481-F0A0-4BD7B7A93863}"/>
                  </a:ext>
                </a:extLst>
              </p:cNvPr>
              <p:cNvSpPr txBox="1"/>
              <p:nvPr/>
            </p:nvSpPr>
            <p:spPr>
              <a:xfrm>
                <a:off x="5138031" y="2047824"/>
                <a:ext cx="4682836" cy="4878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Vérifiant que r et s sont bien des entiers dans l’intervalle [1, n-1]. Si ce n’est pas le cas,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hash du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de la même manière que Alice : e = hash(m).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es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 et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rs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. Si P est le point à l’infini, alors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Si et seulement si r ≡ 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mod n, alors la signature est 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004A518-2FA0-0481-F0A0-4BD7B7A938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8031" y="2047824"/>
                <a:ext cx="4682836" cy="4878259"/>
              </a:xfrm>
              <a:prstGeom prst="rect">
                <a:avLst/>
              </a:prstGeom>
              <a:blipFill>
                <a:blip r:embed="rId3"/>
                <a:stretch>
                  <a:fillRect l="-1042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D5D26898-AF22-2D3C-D990-E8F45489A568}"/>
              </a:ext>
            </a:extLst>
          </p:cNvPr>
          <p:cNvSpPr/>
          <p:nvPr/>
        </p:nvSpPr>
        <p:spPr>
          <a:xfrm>
            <a:off x="5138031" y="4661095"/>
            <a:ext cx="4597096" cy="10839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ED2018-68DB-3A00-735C-270C0B758B34}"/>
              </a:ext>
            </a:extLst>
          </p:cNvPr>
          <p:cNvSpPr txBox="1"/>
          <p:nvPr/>
        </p:nvSpPr>
        <p:spPr>
          <a:xfrm>
            <a:off x="2236339" y="1300792"/>
            <a:ext cx="5412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/>
              <a:t>r = 0, s = 0</a:t>
            </a:r>
            <a:endParaRPr lang="en-GB" sz="3200" b="1" i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CE8578-2B5D-17E2-4DBE-9BBEFAD21FF2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34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33436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28">
            <a:extLst>
              <a:ext uri="{FF2B5EF4-FFF2-40B4-BE49-F238E27FC236}">
                <a16:creationId xmlns:a16="http://schemas.microsoft.com/office/drawing/2014/main" id="{7F2C2F32-7599-A663-B185-211ACF1BC7DC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dirty="0">
                <a:solidFill>
                  <a:srgbClr val="333333"/>
                </a:solidFill>
              </a:rPr>
              <a:t>CVE 21449 – 2022 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Zone de texte 2">
            <a:extLst>
              <a:ext uri="{FF2B5EF4-FFF2-40B4-BE49-F238E27FC236}">
                <a16:creationId xmlns:a16="http://schemas.microsoft.com/office/drawing/2014/main" id="{67872148-65DA-08FB-EFEB-4B3C6410BAD0}"/>
              </a:ext>
            </a:extLst>
          </p:cNvPr>
          <p:cNvSpPr txBox="1"/>
          <p:nvPr/>
        </p:nvSpPr>
        <p:spPr>
          <a:xfrm>
            <a:off x="259758" y="2551935"/>
            <a:ext cx="4682836" cy="4218320"/>
          </a:xfrm>
          <a:prstGeom prst="rect">
            <a:avLst/>
          </a:prstGeom>
          <a:solidFill>
            <a:srgbClr val="FFFFFF"/>
          </a:solidFill>
          <a:ln w="9528">
            <a:solidFill>
              <a:srgbClr val="000000"/>
            </a:solidFill>
            <a:prstDash val="solid"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450215" marR="510540">
              <a:lnSpc>
                <a:spcPct val="200000"/>
              </a:lnSpc>
              <a:spcAft>
                <a:spcPts val="0"/>
              </a:spcAft>
            </a:pPr>
            <a:r>
              <a:rPr lang="fr-FR" sz="1800" b="1" i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 point à l’infini</a:t>
            </a:r>
            <a:endParaRPr lang="fr-FR" sz="1800" b="1" i="1" dirty="0">
              <a:solidFill>
                <a:srgbClr val="000000"/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indent="457200">
              <a:lnSpc>
                <a:spcPct val="200000"/>
              </a:lnSpc>
            </a:pP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Java a décidé d’implémenter le point à     l’infini par le point (0, 0).</a:t>
            </a:r>
          </a:p>
          <a:p>
            <a:pPr indent="457200">
              <a:lnSpc>
                <a:spcPct val="200000"/>
              </a:lnSpc>
            </a:pPr>
            <a:endParaRPr lang="fr-FR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indent="457200">
              <a:lnSpc>
                <a:spcPct val="200000"/>
              </a:lnSpc>
            </a:pP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Comme P est le point à l’infini, est que le point à l’infini est le point (0, 0), on a x</a:t>
            </a:r>
            <a:r>
              <a:rPr lang="fr-FR" sz="1800" baseline="-250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1</a:t>
            </a:r>
            <a:r>
              <a:rPr lang="fr-FR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= 0 = r (mod n). La signature est valide !</a:t>
            </a:r>
          </a:p>
          <a:p>
            <a:pPr indent="457200">
              <a:lnSpc>
                <a:spcPct val="200000"/>
              </a:lnSpc>
            </a:pPr>
            <a:endParaRPr lang="en-GB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004A518-2FA0-0481-F0A0-4BD7B7A93863}"/>
                  </a:ext>
                </a:extLst>
              </p:cNvPr>
              <p:cNvSpPr txBox="1"/>
              <p:nvPr/>
            </p:nvSpPr>
            <p:spPr>
              <a:xfrm>
                <a:off x="5138031" y="2047824"/>
                <a:ext cx="4682836" cy="4878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Vérifiant que r et s sont bien des entiers dans l’intervalle [1, n-1]. Si ce n’est pas le cas,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hash du message </a:t>
                </a:r>
                <a:r>
                  <a:rPr lang="fr-FR" sz="1800" i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m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de la même manière que Alice : e = hash(m).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es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 et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= rs</a:t>
                </a:r>
                <a:r>
                  <a:rPr lang="fr-FR" sz="1800" baseline="30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-1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mod n.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Calcule le point P(x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, y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) = 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 G </a:t>
                </a:r>
                <a:r>
                  <a:rPr lang="it-IT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⨁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u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</a:rPr>
                  <a:t>2 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80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</m:ctrlPr>
                      </m:sSubPr>
                      <m:e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𝐾</m:t>
                        </m:r>
                      </m:e>
                      <m:sub>
                        <m:r>
                          <a:rPr lang="fr-FR" sz="1800" b="0" i="1" smtClean="0">
                            <a:solidFill>
                              <a:srgbClr val="0070C0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</a:rPr>
                          <m:t>𝑝𝑢𝑏</m:t>
                        </m:r>
                      </m:sub>
                    </m:sSub>
                  </m:oMath>
                </a14:m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. Si P est le point à l’infini, alors la signature est invalide.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Si et seulement si r ≡ x</a:t>
                </a:r>
                <a:r>
                  <a:rPr lang="fr-FR" sz="1800" baseline="-250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1</a:t>
                </a:r>
                <a:r>
                  <a:rPr lang="fr-FR" sz="1800" dirty="0">
                    <a:solidFill>
                      <a:srgbClr val="000000"/>
                    </a:solidFill>
                    <a:effectLst/>
                    <a:latin typeface="Cambria Math" panose="02040503050406030204" pitchFamily="18" charset="0"/>
                    <a:ea typeface="SimSun" panose="02010600030101010101" pitchFamily="2" charset="-122"/>
                  </a:rPr>
                  <a:t> mod n, alors la signature est valide.</a:t>
                </a:r>
                <a:endParaRPr lang="en-GB" sz="18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  <a:p>
                <a:endParaRPr lang="en-GB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004A518-2FA0-0481-F0A0-4BD7B7A938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8031" y="2047824"/>
                <a:ext cx="4682836" cy="4878259"/>
              </a:xfrm>
              <a:prstGeom prst="rect">
                <a:avLst/>
              </a:prstGeom>
              <a:blipFill>
                <a:blip r:embed="rId2"/>
                <a:stretch>
                  <a:fillRect l="-1042" r="-14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D5D26898-AF22-2D3C-D990-E8F45489A568}"/>
              </a:ext>
            </a:extLst>
          </p:cNvPr>
          <p:cNvSpPr/>
          <p:nvPr/>
        </p:nvSpPr>
        <p:spPr>
          <a:xfrm>
            <a:off x="5042646" y="5842161"/>
            <a:ext cx="4597096" cy="8542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ED2018-68DB-3A00-735C-270C0B758B34}"/>
              </a:ext>
            </a:extLst>
          </p:cNvPr>
          <p:cNvSpPr txBox="1"/>
          <p:nvPr/>
        </p:nvSpPr>
        <p:spPr>
          <a:xfrm>
            <a:off x="2236339" y="1300792"/>
            <a:ext cx="5412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/>
              <a:t>r = 0, s = 0</a:t>
            </a:r>
            <a:endParaRPr lang="en-GB" sz="3200" b="1" i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7DCCCA0-FB02-21A5-F7DE-339CABF6B512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35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25995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/>
          <p:nvPr/>
        </p:nvSpPr>
        <p:spPr>
          <a:xfrm>
            <a:off x="792000" y="3509755"/>
            <a:ext cx="8568000" cy="24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dirty="0">
                <a:solidFill>
                  <a:srgbClr val="333333"/>
                </a:solidFill>
              </a:rPr>
              <a:t>CONCLUSION</a:t>
            </a:r>
            <a:endParaRPr sz="4800" b="1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0249" y="2114751"/>
            <a:ext cx="3864549" cy="486930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86A93A6-A0B0-3AA8-494A-4289801C063C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36</a:t>
            </a:fld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918584D-2A57-471E-68C3-6E96D6F015C0}"/>
              </a:ext>
            </a:extLst>
          </p:cNvPr>
          <p:cNvSpPr txBox="1"/>
          <p:nvPr/>
        </p:nvSpPr>
        <p:spPr>
          <a:xfrm>
            <a:off x="1409252" y="1871831"/>
            <a:ext cx="23128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CVE 2021 43572 </a:t>
            </a:r>
          </a:p>
          <a:p>
            <a:pPr algn="ctr"/>
            <a:r>
              <a:rPr lang="fr-FR" sz="2000" b="1" dirty="0"/>
              <a:t>CVE 2021 43571</a:t>
            </a:r>
          </a:p>
          <a:p>
            <a:pPr algn="ctr"/>
            <a:r>
              <a:rPr lang="fr-FR" sz="2000" b="1" dirty="0"/>
              <a:t>CVE 2021 43570</a:t>
            </a:r>
          </a:p>
          <a:p>
            <a:pPr algn="ctr"/>
            <a:r>
              <a:rPr lang="fr-FR" sz="2000" b="1" dirty="0"/>
              <a:t>CVE 2021 43569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C3D295-38E0-9FB8-FC33-3CC03D830543}"/>
              </a:ext>
            </a:extLst>
          </p:cNvPr>
          <p:cNvSpPr txBox="1"/>
          <p:nvPr/>
        </p:nvSpPr>
        <p:spPr>
          <a:xfrm>
            <a:off x="1076290" y="1811502"/>
            <a:ext cx="7772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effectLst/>
                <a:latin typeface="Calibri Light" panose="020F0302020204030204" pitchFamily="34" charset="0"/>
                <a:ea typeface="SimSun" panose="02010600030101010101" pitchFamily="2" charset="-122"/>
              </a:rPr>
              <a:t>Fonction utilisée: SHA2-256</a:t>
            </a:r>
          </a:p>
          <a:p>
            <a:endParaRPr lang="fr-FR" sz="2800" dirty="0">
              <a:effectLst/>
              <a:latin typeface="Calibri Light" panose="020F0302020204030204" pitchFamily="34" charset="0"/>
              <a:ea typeface="SimSun" panose="02010600030101010101" pitchFamily="2" charset="-122"/>
            </a:endParaRPr>
          </a:p>
          <a:p>
            <a:r>
              <a:rPr lang="fr-FR" sz="2800" dirty="0">
                <a:effectLst/>
                <a:latin typeface="Calibri Light" panose="020F0302020204030204" pitchFamily="34" charset="0"/>
                <a:ea typeface="SimSun" panose="02010600030101010101" pitchFamily="2" charset="-122"/>
              </a:rPr>
              <a:t>Hash(‘Salut!’):</a:t>
            </a:r>
          </a:p>
          <a:p>
            <a:r>
              <a:rPr lang="fr-FR" sz="2800" dirty="0">
                <a:effectLst/>
                <a:latin typeface="Calibri Light" panose="020F0302020204030204" pitchFamily="34" charset="0"/>
                <a:ea typeface="SimSun" panose="02010600030101010101" pitchFamily="2" charset="-122"/>
              </a:rPr>
              <a:t>212febfe999494533c29f6bf73cd2ed8d1343f023b8e6a04a3421be28da29b89</a:t>
            </a:r>
          </a:p>
          <a:p>
            <a:endParaRPr lang="fr-FR" sz="2800" dirty="0">
              <a:effectLst/>
              <a:latin typeface="Calibri Light" panose="020F0302020204030204" pitchFamily="34" charset="0"/>
              <a:ea typeface="SimSun" panose="02010600030101010101" pitchFamily="2" charset="-122"/>
            </a:endParaRPr>
          </a:p>
          <a:p>
            <a:r>
              <a:rPr lang="fr-FR" sz="2800" dirty="0">
                <a:effectLst/>
                <a:latin typeface="Calibri Light" panose="020F0302020204030204" pitchFamily="34" charset="0"/>
                <a:ea typeface="SimSun" panose="02010600030101010101" pitchFamily="2" charset="-122"/>
              </a:rPr>
              <a:t>Hash(‘salut!’):</a:t>
            </a:r>
            <a:endParaRPr lang="fr-FR" sz="2800" dirty="0">
              <a:latin typeface="Calibri Light" panose="020F0302020204030204" pitchFamily="34" charset="0"/>
              <a:ea typeface="SimSun" panose="02010600030101010101" pitchFamily="2" charset="-122"/>
            </a:endParaRPr>
          </a:p>
          <a:p>
            <a:r>
              <a:rPr lang="fr-FR" sz="2800" dirty="0">
                <a:effectLst/>
                <a:latin typeface="Calibri Light" panose="020F0302020204030204" pitchFamily="34" charset="0"/>
                <a:ea typeface="SimSun" panose="02010600030101010101" pitchFamily="2" charset="-122"/>
              </a:rPr>
              <a:t>9052306a326f9c6ff7695413af85854be5bd931810b25fdc9a984e218d872bf1</a:t>
            </a:r>
            <a:endParaRPr lang="en-GB" sz="2000" dirty="0"/>
          </a:p>
        </p:txBody>
      </p:sp>
      <p:sp>
        <p:nvSpPr>
          <p:cNvPr id="3" name="Google Shape;127;p28">
            <a:extLst>
              <a:ext uri="{FF2B5EF4-FFF2-40B4-BE49-F238E27FC236}">
                <a16:creationId xmlns:a16="http://schemas.microsoft.com/office/drawing/2014/main" id="{8660FCC5-771B-973B-32ED-DBB421646896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Fonction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hachage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exemple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4F53EEF-4A43-C8A7-8DAE-4AC86D168477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3408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7">
            <a:extLst>
              <a:ext uri="{FF2B5EF4-FFF2-40B4-BE49-F238E27FC236}">
                <a16:creationId xmlns:a16="http://schemas.microsoft.com/office/drawing/2014/main" id="{47D73C96-6B0D-848D-D231-2607156A7F9A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81346" y="1975681"/>
            <a:ext cx="9717931" cy="4760616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3" name="Google Shape;127;p28">
            <a:extLst>
              <a:ext uri="{FF2B5EF4-FFF2-40B4-BE49-F238E27FC236}">
                <a16:creationId xmlns:a16="http://schemas.microsoft.com/office/drawing/2014/main" id="{3B081122-0BCF-0DE0-DE30-8768AD77E679}"/>
              </a:ext>
            </a:extLst>
          </p:cNvPr>
          <p:cNvSpPr txBox="1"/>
          <p:nvPr/>
        </p:nvSpPr>
        <p:spPr>
          <a:xfrm>
            <a:off x="784102" y="171111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Fonction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hachage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fonctionnement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de SHA-1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49A1413-D335-01D7-DD69-146D2CC50CDC}"/>
              </a:ext>
            </a:extLst>
          </p:cNvPr>
          <p:cNvSpPr txBox="1"/>
          <p:nvPr/>
        </p:nvSpPr>
        <p:spPr>
          <a:xfrm>
            <a:off x="7932558" y="2193288"/>
            <a:ext cx="1021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latin typeface="Harlow Solid Italic" panose="04030604020F02020D02" pitchFamily="82" charset="0"/>
                <a:ea typeface="Times New Roman" panose="02020603050405020304" pitchFamily="18" charset="0"/>
              </a:rPr>
              <a:t>l</a:t>
            </a:r>
            <a:r>
              <a:rPr lang="fr-FR" dirty="0"/>
              <a:t> = 160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28B71AF-CA86-9AB2-92EC-06C3775369FC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3788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7;p28">
            <a:extLst>
              <a:ext uri="{FF2B5EF4-FFF2-40B4-BE49-F238E27FC236}">
                <a16:creationId xmlns:a16="http://schemas.microsoft.com/office/drawing/2014/main" id="{45294835-3CCD-A150-3F8E-D6B03F6D53EA}"/>
              </a:ext>
            </a:extLst>
          </p:cNvPr>
          <p:cNvSpPr txBox="1"/>
          <p:nvPr/>
        </p:nvSpPr>
        <p:spPr>
          <a:xfrm>
            <a:off x="774375" y="13014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Chiffrement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Asymétrique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715197-619F-C6FF-3522-5A724F589219}"/>
              </a:ext>
            </a:extLst>
          </p:cNvPr>
          <p:cNvSpPr txBox="1"/>
          <p:nvPr/>
        </p:nvSpPr>
        <p:spPr>
          <a:xfrm>
            <a:off x="904304" y="1392660"/>
            <a:ext cx="8725710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Technique </a:t>
            </a:r>
            <a:r>
              <a:rPr lang="en-US" sz="2000" dirty="0" err="1"/>
              <a:t>récente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Utilise deux </a:t>
            </a:r>
            <a:r>
              <a:rPr lang="en-GB" sz="2000" dirty="0" err="1"/>
              <a:t>clés</a:t>
            </a:r>
            <a:r>
              <a:rPr lang="en-GB" sz="2000" dirty="0"/>
              <a:t> </a:t>
            </a:r>
            <a:r>
              <a:rPr lang="en-GB" sz="2000" dirty="0" err="1"/>
              <a:t>reliées</a:t>
            </a:r>
            <a:r>
              <a:rPr lang="en-GB" sz="2000" dirty="0"/>
              <a:t> </a:t>
            </a:r>
            <a:r>
              <a:rPr lang="en-GB" sz="2000" dirty="0" err="1"/>
              <a:t>mathématiquement</a:t>
            </a:r>
            <a:r>
              <a:rPr lang="en-GB" sz="2000" dirty="0"/>
              <a:t> ( != </a:t>
            </a:r>
            <a:r>
              <a:rPr lang="en-GB" sz="2000" dirty="0" err="1"/>
              <a:t>symétrique</a:t>
            </a:r>
            <a:r>
              <a:rPr lang="en-GB" sz="2000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Clé</a:t>
            </a:r>
            <a:r>
              <a:rPr lang="en-GB" sz="2000" dirty="0"/>
              <a:t> </a:t>
            </a:r>
            <a:r>
              <a:rPr lang="en-GB" sz="2000" dirty="0" err="1"/>
              <a:t>publique</a:t>
            </a:r>
            <a:r>
              <a:rPr lang="en-GB" sz="2000" dirty="0"/>
              <a:t>: visible pour tout le monde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Clé</a:t>
            </a:r>
            <a:r>
              <a:rPr lang="en-GB" sz="2000" dirty="0"/>
              <a:t> </a:t>
            </a:r>
            <a:r>
              <a:rPr lang="en-GB" sz="2000" dirty="0" err="1"/>
              <a:t>privée</a:t>
            </a:r>
            <a:r>
              <a:rPr lang="en-GB" sz="2000" dirty="0"/>
              <a:t>: </a:t>
            </a:r>
            <a:r>
              <a:rPr lang="en-GB" sz="2000" dirty="0" err="1"/>
              <a:t>seule</a:t>
            </a:r>
            <a:r>
              <a:rPr lang="en-GB" sz="2000" dirty="0"/>
              <a:t> le propriétaire doit la </a:t>
            </a:r>
            <a:r>
              <a:rPr lang="en-GB" sz="2000" dirty="0" err="1"/>
              <a:t>connaître</a:t>
            </a:r>
            <a:endParaRPr lang="en-GB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L’une</a:t>
            </a:r>
            <a:r>
              <a:rPr lang="en-GB" sz="2000" dirty="0"/>
              <a:t> </a:t>
            </a:r>
            <a:r>
              <a:rPr lang="en-GB" sz="2000" dirty="0" err="1"/>
              <a:t>est</a:t>
            </a:r>
            <a:r>
              <a:rPr lang="en-GB" sz="2000" dirty="0"/>
              <a:t> </a:t>
            </a:r>
            <a:r>
              <a:rPr lang="en-GB" sz="2000" dirty="0" err="1"/>
              <a:t>l’inverse</a:t>
            </a:r>
            <a:r>
              <a:rPr lang="en-GB" sz="2000" dirty="0"/>
              <a:t> de </a:t>
            </a:r>
            <a:r>
              <a:rPr lang="en-GB" sz="2000" dirty="0" err="1"/>
              <a:t>l’autre</a:t>
            </a:r>
            <a:r>
              <a:rPr lang="en-GB" sz="2000" dirty="0"/>
              <a:t>: </a:t>
            </a:r>
            <a:r>
              <a:rPr lang="en-GB" sz="2000" dirty="0" err="1"/>
              <a:t>lorsqu’une</a:t>
            </a:r>
            <a:r>
              <a:rPr lang="en-GB" sz="2000" dirty="0"/>
              <a:t> des deux chiffre un message, </a:t>
            </a:r>
            <a:r>
              <a:rPr lang="en-GB" sz="2000" dirty="0" err="1"/>
              <a:t>seule</a:t>
            </a:r>
            <a:r>
              <a:rPr lang="en-GB" sz="2000" dirty="0"/>
              <a:t> </a:t>
            </a:r>
            <a:r>
              <a:rPr lang="en-GB" sz="2000" dirty="0" err="1"/>
              <a:t>l’autre</a:t>
            </a:r>
            <a:r>
              <a:rPr lang="en-GB" sz="2000" dirty="0"/>
              <a:t> </a:t>
            </a:r>
            <a:r>
              <a:rPr lang="en-GB" sz="2000" dirty="0" err="1"/>
              <a:t>peut</a:t>
            </a:r>
            <a:r>
              <a:rPr lang="en-GB" sz="2000" dirty="0"/>
              <a:t> le </a:t>
            </a:r>
            <a:r>
              <a:rPr lang="en-GB" sz="2000" dirty="0" err="1"/>
              <a:t>déchiffrer</a:t>
            </a:r>
            <a:r>
              <a:rPr lang="en-GB" sz="20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563534-5F11-8C43-3381-A36E9E7B7D4D}"/>
              </a:ext>
            </a:extLst>
          </p:cNvPr>
          <p:cNvSpPr txBox="1"/>
          <p:nvPr/>
        </p:nvSpPr>
        <p:spPr>
          <a:xfrm>
            <a:off x="586962" y="4382836"/>
            <a:ext cx="87257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err="1"/>
              <a:t>Exemples</a:t>
            </a:r>
            <a:r>
              <a:rPr lang="en-US" sz="2000" i="1" dirty="0"/>
              <a:t>:</a:t>
            </a:r>
          </a:p>
          <a:p>
            <a:r>
              <a:rPr lang="en-US" sz="2000" i="1" dirty="0"/>
              <a:t>RSA (Rivest – Shamir – Adleman), ECIES (Elliptic Curve Integrated Encryption Scheme)</a:t>
            </a:r>
          </a:p>
        </p:txBody>
      </p:sp>
      <p:pic>
        <p:nvPicPr>
          <p:cNvPr id="7" name="Image 19" descr="Une image contenant table&#10;&#10;Description générée automatiquement">
            <a:extLst>
              <a:ext uri="{FF2B5EF4-FFF2-40B4-BE49-F238E27FC236}">
                <a16:creationId xmlns:a16="http://schemas.microsoft.com/office/drawing/2014/main" id="{A637EC8C-F08B-E1C5-DF9C-C666F662264E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86961" y="5527081"/>
            <a:ext cx="9043053" cy="1717349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67B3AD1-EEA9-40EC-5ABA-CA54D68BBF72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77726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2CAB3632-4B44-786E-BFA8-DC9E3763FC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45700" y="2102085"/>
            <a:ext cx="6973006" cy="4352496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E122A4-7F32-8CC2-BD2D-8ED3114AAA65}"/>
              </a:ext>
            </a:extLst>
          </p:cNvPr>
          <p:cNvSpPr txBox="1"/>
          <p:nvPr/>
        </p:nvSpPr>
        <p:spPr>
          <a:xfrm>
            <a:off x="2326639" y="1412115"/>
            <a:ext cx="5427345" cy="57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fr-FR" sz="24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Hei" panose="02010609060101010101" pitchFamily="49" charset="-122"/>
              </a:rPr>
              <a:t>y</a:t>
            </a:r>
            <a:r>
              <a:rPr lang="fr-FR" sz="2400" b="0" i="1" baseline="30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Hei" panose="02010609060101010101" pitchFamily="49" charset="-122"/>
              </a:rPr>
              <a:t>2</a:t>
            </a:r>
            <a:r>
              <a:rPr lang="fr-FR" sz="24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Hei" panose="02010609060101010101" pitchFamily="49" charset="-122"/>
              </a:rPr>
              <a:t> = x</a:t>
            </a:r>
            <a:r>
              <a:rPr lang="fr-FR" sz="2400" b="0" i="1" baseline="30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Hei" panose="02010609060101010101" pitchFamily="49" charset="-122"/>
              </a:rPr>
              <a:t>3</a:t>
            </a:r>
            <a:r>
              <a:rPr lang="fr-FR" sz="24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Hei" panose="02010609060101010101" pitchFamily="49" charset="-122"/>
              </a:rPr>
              <a:t> + </a:t>
            </a:r>
            <a:r>
              <a:rPr lang="fr-FR" sz="2400" b="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Hei" panose="02010609060101010101" pitchFamily="49" charset="-122"/>
              </a:rPr>
              <a:t>ax</a:t>
            </a:r>
            <a:r>
              <a:rPr lang="fr-FR" sz="24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Hei" panose="02010609060101010101" pitchFamily="49" charset="-122"/>
              </a:rPr>
              <a:t> + b</a:t>
            </a:r>
            <a:endParaRPr lang="en-GB" sz="2400" b="1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Hei" panose="02010609060101010101" pitchFamily="49" charset="-122"/>
            </a:endParaRPr>
          </a:p>
        </p:txBody>
      </p:sp>
      <p:sp>
        <p:nvSpPr>
          <p:cNvPr id="5" name="Zone de texte 6">
            <a:extLst>
              <a:ext uri="{FF2B5EF4-FFF2-40B4-BE49-F238E27FC236}">
                <a16:creationId xmlns:a16="http://schemas.microsoft.com/office/drawing/2014/main" id="{791F7F6C-DB14-FEFD-B1C4-3CC40BBBE62F}"/>
              </a:ext>
            </a:extLst>
          </p:cNvPr>
          <p:cNvSpPr txBox="1"/>
          <p:nvPr/>
        </p:nvSpPr>
        <p:spPr>
          <a:xfrm>
            <a:off x="3716650" y="6454581"/>
            <a:ext cx="2647315" cy="18986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algn="ctr">
              <a:lnSpc>
                <a:spcPct val="200000"/>
              </a:lnSpc>
              <a:spcAft>
                <a:spcPts val="1000"/>
              </a:spcAft>
            </a:pPr>
            <a:r>
              <a:rPr lang="fr-FR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 = -1, b = 1</a:t>
            </a:r>
            <a:r>
              <a:rPr lang="fr-FR" sz="11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endParaRPr lang="en-GB" sz="1100" i="1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EBFB531D-83A2-6119-432D-42B83DFFCA75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6F1F445-6D5C-993E-3A9E-F55980CA3DC5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13845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EBFB531D-83A2-6119-432D-42B83DFFCA75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- addition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96C696F6-7732-5DD1-B76D-3C3B337C61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3097" y="1532749"/>
            <a:ext cx="6494430" cy="4333030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10" name="Zone de texte 14">
            <a:extLst>
              <a:ext uri="{FF2B5EF4-FFF2-40B4-BE49-F238E27FC236}">
                <a16:creationId xmlns:a16="http://schemas.microsoft.com/office/drawing/2014/main" id="{EC7E6FBB-25A6-2044-F0D3-E8AF64A613A5}"/>
              </a:ext>
            </a:extLst>
          </p:cNvPr>
          <p:cNvSpPr txBox="1"/>
          <p:nvPr/>
        </p:nvSpPr>
        <p:spPr>
          <a:xfrm>
            <a:off x="2640807" y="6026926"/>
            <a:ext cx="4625755" cy="99001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pPr algn="ctr">
              <a:spcAft>
                <a:spcPts val="1000"/>
              </a:spcAft>
            </a:pPr>
            <a:r>
              <a:rPr lang="fr-FR" sz="2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On cherche </a:t>
            </a:r>
          </a:p>
          <a:p>
            <a:pPr algn="ctr">
              <a:spcAft>
                <a:spcPts val="1000"/>
              </a:spcAft>
            </a:pPr>
            <a:r>
              <a:rPr lang="fr-FR" sz="2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G2 = G </a:t>
            </a:r>
            <a:r>
              <a:rPr lang="it-IT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⨁</a:t>
            </a:r>
            <a:r>
              <a:rPr lang="fr-FR" sz="2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G1</a:t>
            </a:r>
            <a:endParaRPr lang="en-GB" sz="2800" i="1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292BF76-9A3F-8787-5663-CCBD60787031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306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27;p28">
            <a:extLst>
              <a:ext uri="{FF2B5EF4-FFF2-40B4-BE49-F238E27FC236}">
                <a16:creationId xmlns:a16="http://schemas.microsoft.com/office/drawing/2014/main" id="{EBFB531D-83A2-6119-432D-42B83DFFCA75}"/>
              </a:ext>
            </a:extLst>
          </p:cNvPr>
          <p:cNvSpPr txBox="1"/>
          <p:nvPr/>
        </p:nvSpPr>
        <p:spPr>
          <a:xfrm>
            <a:off x="784102" y="149595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Courbe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1" u="sng" strike="noStrike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Elliptique</a:t>
            </a:r>
            <a:r>
              <a:rPr lang="en-US" sz="4400" b="1" u="sng" strike="noStrik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- addition</a:t>
            </a:r>
            <a:endParaRPr sz="4400" b="1" u="sng" strike="noStrik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Zone de texte 14">
            <a:extLst>
              <a:ext uri="{FF2B5EF4-FFF2-40B4-BE49-F238E27FC236}">
                <a16:creationId xmlns:a16="http://schemas.microsoft.com/office/drawing/2014/main" id="{EC7E6FBB-25A6-2044-F0D3-E8AF64A613A5}"/>
              </a:ext>
            </a:extLst>
          </p:cNvPr>
          <p:cNvSpPr txBox="1"/>
          <p:nvPr/>
        </p:nvSpPr>
        <p:spPr>
          <a:xfrm>
            <a:off x="2640807" y="6026926"/>
            <a:ext cx="4625755" cy="99001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pPr algn="ctr">
              <a:spcAft>
                <a:spcPts val="1000"/>
              </a:spcAft>
            </a:pPr>
            <a:r>
              <a:rPr lang="fr-FR" sz="2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On cherche </a:t>
            </a:r>
          </a:p>
          <a:p>
            <a:pPr algn="ctr">
              <a:spcAft>
                <a:spcPts val="1000"/>
              </a:spcAft>
            </a:pPr>
            <a:r>
              <a:rPr lang="fr-FR" sz="2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G1 = G </a:t>
            </a:r>
            <a:r>
              <a:rPr lang="it-IT" sz="2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⨁</a:t>
            </a:r>
            <a:r>
              <a:rPr lang="fr-FR" sz="2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G</a:t>
            </a:r>
            <a:endParaRPr lang="en-GB" sz="2800" i="1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6C61D9FF-D942-A5A6-E6D7-531DCC961972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706469" y="1412115"/>
            <a:ext cx="6494430" cy="4333030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2A05FBF-6270-FD43-891A-906AF2D969F9}"/>
              </a:ext>
            </a:extLst>
          </p:cNvPr>
          <p:cNvSpPr txBox="1"/>
          <p:nvPr/>
        </p:nvSpPr>
        <p:spPr>
          <a:xfrm>
            <a:off x="9360000" y="7078532"/>
            <a:ext cx="72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E025BC-89A3-45C6-93FC-A83BEE15ED21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0236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5097</TotalTime>
  <Words>3733</Words>
  <Application>Microsoft Office PowerPoint</Application>
  <PresentationFormat>Personnalisé</PresentationFormat>
  <Paragraphs>324</Paragraphs>
  <Slides>36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36</vt:i4>
      </vt:variant>
    </vt:vector>
  </HeadingPairs>
  <TitlesOfParts>
    <vt:vector size="44" baseType="lpstr">
      <vt:lpstr>Arial</vt:lpstr>
      <vt:lpstr>Calibri Light</vt:lpstr>
      <vt:lpstr>Cambria Math</vt:lpstr>
      <vt:lpstr>Harlow Solid Italic</vt:lpstr>
      <vt:lpstr>Symbol</vt:lpstr>
      <vt:lpstr>Times New Roman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pucci dans la place</dc:creator>
  <cp:lastModifiedBy>ZINONI Alexander</cp:lastModifiedBy>
  <cp:revision>65</cp:revision>
  <dcterms:modified xsi:type="dcterms:W3CDTF">2022-07-11T19:32:44Z</dcterms:modified>
</cp:coreProperties>
</file>